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60" r:id="rId6"/>
    <p:sldId id="25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onseca_Nilson" initials="F" lastIdx="38" clrIdx="0">
    <p:extLst>
      <p:ext uri="{19B8F6BF-5375-455C-9EA6-DF929625EA0E}">
        <p15:presenceInfo xmlns:p15="http://schemas.microsoft.com/office/powerpoint/2012/main" userId="S::Nilson.Fonseca@ALLERGAN.com::fb7b9223-d02e-49ab-9520-77013db202f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3335"/>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0E1190-575A-56BD-F35F-05D4FA039FBC}" v="1" dt="2021-08-19T20:58:31.553"/>
    <p1510:client id="{A1967BC5-E412-D3F0-B012-EA39524E7E9B}" v="1" dt="2021-07-28T12:18:06.405"/>
    <p1510:client id="{FC392C00-3D2C-D8E8-9448-B8C74F40575C}" v="18" dt="2021-07-28T12:28:27.4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46"/>
    <p:restoredTop sz="94707"/>
  </p:normalViewPr>
  <p:slideViewPr>
    <p:cSldViewPr snapToGrid="0" snapToObjects="1">
      <p:cViewPr varScale="1">
        <p:scale>
          <a:sx n="67" d="100"/>
          <a:sy n="67" d="100"/>
        </p:scale>
        <p:origin x="8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093DC-5F5C-5F4E-95A8-030A877F03C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0A544BDE-3515-4D4C-A2AA-98BD785CC0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DA397AA4-C137-B24F-AAF6-8F17DEF1E1E1}"/>
              </a:ext>
            </a:extLst>
          </p:cNvPr>
          <p:cNvSpPr>
            <a:spLocks noGrp="1"/>
          </p:cNvSpPr>
          <p:nvPr>
            <p:ph type="dt" sz="half" idx="10"/>
          </p:nvPr>
        </p:nvSpPr>
        <p:spPr/>
        <p:txBody>
          <a:bodyPr/>
          <a:lstStyle/>
          <a:p>
            <a:fld id="{ADB56488-BDE6-AF43-9444-185C98123F8A}" type="datetimeFigureOut">
              <a:rPr lang="en-US" smtClean="0"/>
              <a:t>9/15/2021</a:t>
            </a:fld>
            <a:endParaRPr lang="en-US"/>
          </a:p>
        </p:txBody>
      </p:sp>
      <p:sp>
        <p:nvSpPr>
          <p:cNvPr id="5" name="Footer Placeholder 4">
            <a:extLst>
              <a:ext uri="{FF2B5EF4-FFF2-40B4-BE49-F238E27FC236}">
                <a16:creationId xmlns:a16="http://schemas.microsoft.com/office/drawing/2014/main" id="{BA5201EE-13E0-164B-82B0-178D82CCA8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6A432D-DD2C-DE41-9E37-7A8293799D8E}"/>
              </a:ext>
            </a:extLst>
          </p:cNvPr>
          <p:cNvSpPr>
            <a:spLocks noGrp="1"/>
          </p:cNvSpPr>
          <p:nvPr>
            <p:ph type="sldNum" sz="quarter" idx="12"/>
          </p:nvPr>
        </p:nvSpPr>
        <p:spPr/>
        <p:txBody>
          <a:bodyPr/>
          <a:lstStyle/>
          <a:p>
            <a:fld id="{A3298D83-E13C-D344-B48D-A921B0763DEE}" type="slidenum">
              <a:rPr lang="en-US" smtClean="0"/>
              <a:t>‹#›</a:t>
            </a:fld>
            <a:endParaRPr lang="en-US"/>
          </a:p>
        </p:txBody>
      </p:sp>
    </p:spTree>
    <p:extLst>
      <p:ext uri="{BB962C8B-B14F-4D97-AF65-F5344CB8AC3E}">
        <p14:creationId xmlns:p14="http://schemas.microsoft.com/office/powerpoint/2010/main" val="1614241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AD9ED-152A-7F4E-902F-5DF97B7DE3D4}"/>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D7EF2F5-24E5-4C49-BD9C-E634CC91D49C}"/>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AA65953-B15D-9C4A-81F8-DE5EEF792E7A}"/>
              </a:ext>
            </a:extLst>
          </p:cNvPr>
          <p:cNvSpPr>
            <a:spLocks noGrp="1"/>
          </p:cNvSpPr>
          <p:nvPr>
            <p:ph type="dt" sz="half" idx="10"/>
          </p:nvPr>
        </p:nvSpPr>
        <p:spPr/>
        <p:txBody>
          <a:bodyPr/>
          <a:lstStyle/>
          <a:p>
            <a:fld id="{ADB56488-BDE6-AF43-9444-185C98123F8A}" type="datetimeFigureOut">
              <a:rPr lang="en-US" smtClean="0"/>
              <a:t>9/15/2021</a:t>
            </a:fld>
            <a:endParaRPr lang="en-US"/>
          </a:p>
        </p:txBody>
      </p:sp>
      <p:sp>
        <p:nvSpPr>
          <p:cNvPr id="5" name="Footer Placeholder 4">
            <a:extLst>
              <a:ext uri="{FF2B5EF4-FFF2-40B4-BE49-F238E27FC236}">
                <a16:creationId xmlns:a16="http://schemas.microsoft.com/office/drawing/2014/main" id="{8F06CBAE-1655-D943-AD4C-7D20FFC77E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6B0A85-21E5-DF4E-8887-935F98662EC0}"/>
              </a:ext>
            </a:extLst>
          </p:cNvPr>
          <p:cNvSpPr>
            <a:spLocks noGrp="1"/>
          </p:cNvSpPr>
          <p:nvPr>
            <p:ph type="sldNum" sz="quarter" idx="12"/>
          </p:nvPr>
        </p:nvSpPr>
        <p:spPr/>
        <p:txBody>
          <a:bodyPr/>
          <a:lstStyle/>
          <a:p>
            <a:fld id="{A3298D83-E13C-D344-B48D-A921B0763DEE}" type="slidenum">
              <a:rPr lang="en-US" smtClean="0"/>
              <a:t>‹#›</a:t>
            </a:fld>
            <a:endParaRPr lang="en-US"/>
          </a:p>
        </p:txBody>
      </p:sp>
    </p:spTree>
    <p:extLst>
      <p:ext uri="{BB962C8B-B14F-4D97-AF65-F5344CB8AC3E}">
        <p14:creationId xmlns:p14="http://schemas.microsoft.com/office/powerpoint/2010/main" val="895070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6156E75-7F98-2C48-B516-9D61B8490E29}"/>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6515A0E-9BC9-B341-9F87-EA2B163B0313}"/>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4958277-C486-DE41-B7B2-312F18CFFBB0}"/>
              </a:ext>
            </a:extLst>
          </p:cNvPr>
          <p:cNvSpPr>
            <a:spLocks noGrp="1"/>
          </p:cNvSpPr>
          <p:nvPr>
            <p:ph type="dt" sz="half" idx="10"/>
          </p:nvPr>
        </p:nvSpPr>
        <p:spPr/>
        <p:txBody>
          <a:bodyPr/>
          <a:lstStyle/>
          <a:p>
            <a:fld id="{ADB56488-BDE6-AF43-9444-185C98123F8A}" type="datetimeFigureOut">
              <a:rPr lang="en-US" smtClean="0"/>
              <a:t>9/15/2021</a:t>
            </a:fld>
            <a:endParaRPr lang="en-US"/>
          </a:p>
        </p:txBody>
      </p:sp>
      <p:sp>
        <p:nvSpPr>
          <p:cNvPr id="5" name="Footer Placeholder 4">
            <a:extLst>
              <a:ext uri="{FF2B5EF4-FFF2-40B4-BE49-F238E27FC236}">
                <a16:creationId xmlns:a16="http://schemas.microsoft.com/office/drawing/2014/main" id="{35AB236D-B317-9C4B-9619-42C66B6571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2827F2-F762-CC4B-9E9B-BB232A2D65C1}"/>
              </a:ext>
            </a:extLst>
          </p:cNvPr>
          <p:cNvSpPr>
            <a:spLocks noGrp="1"/>
          </p:cNvSpPr>
          <p:nvPr>
            <p:ph type="sldNum" sz="quarter" idx="12"/>
          </p:nvPr>
        </p:nvSpPr>
        <p:spPr/>
        <p:txBody>
          <a:bodyPr/>
          <a:lstStyle/>
          <a:p>
            <a:fld id="{A3298D83-E13C-D344-B48D-A921B0763DEE}" type="slidenum">
              <a:rPr lang="en-US" smtClean="0"/>
              <a:t>‹#›</a:t>
            </a:fld>
            <a:endParaRPr lang="en-US"/>
          </a:p>
        </p:txBody>
      </p:sp>
    </p:spTree>
    <p:extLst>
      <p:ext uri="{BB962C8B-B14F-4D97-AF65-F5344CB8AC3E}">
        <p14:creationId xmlns:p14="http://schemas.microsoft.com/office/powerpoint/2010/main" val="49992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1C511-C5FF-A743-A5D9-D4568715FE5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351876C-4485-5747-89BD-3823EA495FE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FD5C7DD-8084-4948-96BE-1A6590376DD1}"/>
              </a:ext>
            </a:extLst>
          </p:cNvPr>
          <p:cNvSpPr>
            <a:spLocks noGrp="1"/>
          </p:cNvSpPr>
          <p:nvPr>
            <p:ph type="dt" sz="half" idx="10"/>
          </p:nvPr>
        </p:nvSpPr>
        <p:spPr/>
        <p:txBody>
          <a:bodyPr/>
          <a:lstStyle/>
          <a:p>
            <a:fld id="{ADB56488-BDE6-AF43-9444-185C98123F8A}" type="datetimeFigureOut">
              <a:rPr lang="en-US" smtClean="0"/>
              <a:t>9/15/2021</a:t>
            </a:fld>
            <a:endParaRPr lang="en-US"/>
          </a:p>
        </p:txBody>
      </p:sp>
      <p:sp>
        <p:nvSpPr>
          <p:cNvPr id="5" name="Footer Placeholder 4">
            <a:extLst>
              <a:ext uri="{FF2B5EF4-FFF2-40B4-BE49-F238E27FC236}">
                <a16:creationId xmlns:a16="http://schemas.microsoft.com/office/drawing/2014/main" id="{20037C63-C656-E44C-A8E7-131CF83A0F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6D014F-5420-0545-BDCD-D8809336139E}"/>
              </a:ext>
            </a:extLst>
          </p:cNvPr>
          <p:cNvSpPr>
            <a:spLocks noGrp="1"/>
          </p:cNvSpPr>
          <p:nvPr>
            <p:ph type="sldNum" sz="quarter" idx="12"/>
          </p:nvPr>
        </p:nvSpPr>
        <p:spPr/>
        <p:txBody>
          <a:bodyPr/>
          <a:lstStyle/>
          <a:p>
            <a:fld id="{A3298D83-E13C-D344-B48D-A921B0763DEE}" type="slidenum">
              <a:rPr lang="en-US" smtClean="0"/>
              <a:t>‹#›</a:t>
            </a:fld>
            <a:endParaRPr lang="en-US"/>
          </a:p>
        </p:txBody>
      </p:sp>
    </p:spTree>
    <p:extLst>
      <p:ext uri="{BB962C8B-B14F-4D97-AF65-F5344CB8AC3E}">
        <p14:creationId xmlns:p14="http://schemas.microsoft.com/office/powerpoint/2010/main" val="450834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BED4D-54D9-3D4D-91CC-BFEE99C0263E}"/>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122D54F1-6EDF-0744-B922-CB9EB9307B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82532A9-C7CA-EF4D-B1FB-E1A5A8C8B092}"/>
              </a:ext>
            </a:extLst>
          </p:cNvPr>
          <p:cNvSpPr>
            <a:spLocks noGrp="1"/>
          </p:cNvSpPr>
          <p:nvPr>
            <p:ph type="dt" sz="half" idx="10"/>
          </p:nvPr>
        </p:nvSpPr>
        <p:spPr/>
        <p:txBody>
          <a:bodyPr/>
          <a:lstStyle/>
          <a:p>
            <a:fld id="{ADB56488-BDE6-AF43-9444-185C98123F8A}" type="datetimeFigureOut">
              <a:rPr lang="en-US" smtClean="0"/>
              <a:t>9/15/2021</a:t>
            </a:fld>
            <a:endParaRPr lang="en-US"/>
          </a:p>
        </p:txBody>
      </p:sp>
      <p:sp>
        <p:nvSpPr>
          <p:cNvPr id="5" name="Footer Placeholder 4">
            <a:extLst>
              <a:ext uri="{FF2B5EF4-FFF2-40B4-BE49-F238E27FC236}">
                <a16:creationId xmlns:a16="http://schemas.microsoft.com/office/drawing/2014/main" id="{C19682F8-AA8B-C647-9D27-7A4F1AB716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1E4D45-C2AF-904E-9D1F-2944D11B2BFD}"/>
              </a:ext>
            </a:extLst>
          </p:cNvPr>
          <p:cNvSpPr>
            <a:spLocks noGrp="1"/>
          </p:cNvSpPr>
          <p:nvPr>
            <p:ph type="sldNum" sz="quarter" idx="12"/>
          </p:nvPr>
        </p:nvSpPr>
        <p:spPr/>
        <p:txBody>
          <a:bodyPr/>
          <a:lstStyle/>
          <a:p>
            <a:fld id="{A3298D83-E13C-D344-B48D-A921B0763DEE}" type="slidenum">
              <a:rPr lang="en-US" smtClean="0"/>
              <a:t>‹#›</a:t>
            </a:fld>
            <a:endParaRPr lang="en-US"/>
          </a:p>
        </p:txBody>
      </p:sp>
    </p:spTree>
    <p:extLst>
      <p:ext uri="{BB962C8B-B14F-4D97-AF65-F5344CB8AC3E}">
        <p14:creationId xmlns:p14="http://schemas.microsoft.com/office/powerpoint/2010/main" val="3608713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0ED26-4A31-6645-B036-4FEBB142F9F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66169E3-AF05-784D-AA1F-CD83F5F56521}"/>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B22B8D8F-B6A2-5541-89B8-D7410E37B53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20B306C7-E993-A946-BA8C-384E74B761A3}"/>
              </a:ext>
            </a:extLst>
          </p:cNvPr>
          <p:cNvSpPr>
            <a:spLocks noGrp="1"/>
          </p:cNvSpPr>
          <p:nvPr>
            <p:ph type="dt" sz="half" idx="10"/>
          </p:nvPr>
        </p:nvSpPr>
        <p:spPr/>
        <p:txBody>
          <a:bodyPr/>
          <a:lstStyle/>
          <a:p>
            <a:fld id="{ADB56488-BDE6-AF43-9444-185C98123F8A}" type="datetimeFigureOut">
              <a:rPr lang="en-US" smtClean="0"/>
              <a:t>9/15/2021</a:t>
            </a:fld>
            <a:endParaRPr lang="en-US"/>
          </a:p>
        </p:txBody>
      </p:sp>
      <p:sp>
        <p:nvSpPr>
          <p:cNvPr id="6" name="Footer Placeholder 5">
            <a:extLst>
              <a:ext uri="{FF2B5EF4-FFF2-40B4-BE49-F238E27FC236}">
                <a16:creationId xmlns:a16="http://schemas.microsoft.com/office/drawing/2014/main" id="{72D04FB1-B961-654C-BB2D-B64E94F95F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279B56-E705-0B48-91D5-7EF68A751D2B}"/>
              </a:ext>
            </a:extLst>
          </p:cNvPr>
          <p:cNvSpPr>
            <a:spLocks noGrp="1"/>
          </p:cNvSpPr>
          <p:nvPr>
            <p:ph type="sldNum" sz="quarter" idx="12"/>
          </p:nvPr>
        </p:nvSpPr>
        <p:spPr/>
        <p:txBody>
          <a:bodyPr/>
          <a:lstStyle/>
          <a:p>
            <a:fld id="{A3298D83-E13C-D344-B48D-A921B0763DEE}" type="slidenum">
              <a:rPr lang="en-US" smtClean="0"/>
              <a:t>‹#›</a:t>
            </a:fld>
            <a:endParaRPr lang="en-US"/>
          </a:p>
        </p:txBody>
      </p:sp>
    </p:spTree>
    <p:extLst>
      <p:ext uri="{BB962C8B-B14F-4D97-AF65-F5344CB8AC3E}">
        <p14:creationId xmlns:p14="http://schemas.microsoft.com/office/powerpoint/2010/main" val="1155019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EDFD0-25BF-8142-84E8-CE878604790F}"/>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3834445-7A6E-E34E-AC4B-EB9F5559AF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9C55ED09-0E87-5C44-9972-41C4CEE9C8A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4248145C-94CD-F249-BE38-30A83035EA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8D5598F-DD22-B442-820F-0BEEE7F5A98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C1CC3626-6854-B942-BD9C-46E73A66B46E}"/>
              </a:ext>
            </a:extLst>
          </p:cNvPr>
          <p:cNvSpPr>
            <a:spLocks noGrp="1"/>
          </p:cNvSpPr>
          <p:nvPr>
            <p:ph type="dt" sz="half" idx="10"/>
          </p:nvPr>
        </p:nvSpPr>
        <p:spPr/>
        <p:txBody>
          <a:bodyPr/>
          <a:lstStyle/>
          <a:p>
            <a:fld id="{ADB56488-BDE6-AF43-9444-185C98123F8A}" type="datetimeFigureOut">
              <a:rPr lang="en-US" smtClean="0"/>
              <a:t>9/15/2021</a:t>
            </a:fld>
            <a:endParaRPr lang="en-US"/>
          </a:p>
        </p:txBody>
      </p:sp>
      <p:sp>
        <p:nvSpPr>
          <p:cNvPr id="8" name="Footer Placeholder 7">
            <a:extLst>
              <a:ext uri="{FF2B5EF4-FFF2-40B4-BE49-F238E27FC236}">
                <a16:creationId xmlns:a16="http://schemas.microsoft.com/office/drawing/2014/main" id="{4F5E0663-783C-464B-BF95-4D54E4EDF15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F8CD199-7402-4040-A1D2-2DA4E056D54E}"/>
              </a:ext>
            </a:extLst>
          </p:cNvPr>
          <p:cNvSpPr>
            <a:spLocks noGrp="1"/>
          </p:cNvSpPr>
          <p:nvPr>
            <p:ph type="sldNum" sz="quarter" idx="12"/>
          </p:nvPr>
        </p:nvSpPr>
        <p:spPr/>
        <p:txBody>
          <a:bodyPr/>
          <a:lstStyle/>
          <a:p>
            <a:fld id="{A3298D83-E13C-D344-B48D-A921B0763DEE}" type="slidenum">
              <a:rPr lang="en-US" smtClean="0"/>
              <a:t>‹#›</a:t>
            </a:fld>
            <a:endParaRPr lang="en-US"/>
          </a:p>
        </p:txBody>
      </p:sp>
    </p:spTree>
    <p:extLst>
      <p:ext uri="{BB962C8B-B14F-4D97-AF65-F5344CB8AC3E}">
        <p14:creationId xmlns:p14="http://schemas.microsoft.com/office/powerpoint/2010/main" val="1399858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A028C-6D86-724E-A0B4-0516EE2949BE}"/>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BA3A05BE-9A04-F74A-9639-B203DEBE300E}"/>
              </a:ext>
            </a:extLst>
          </p:cNvPr>
          <p:cNvSpPr>
            <a:spLocks noGrp="1"/>
          </p:cNvSpPr>
          <p:nvPr>
            <p:ph type="dt" sz="half" idx="10"/>
          </p:nvPr>
        </p:nvSpPr>
        <p:spPr/>
        <p:txBody>
          <a:bodyPr/>
          <a:lstStyle/>
          <a:p>
            <a:fld id="{ADB56488-BDE6-AF43-9444-185C98123F8A}" type="datetimeFigureOut">
              <a:rPr lang="en-US" smtClean="0"/>
              <a:t>9/15/2021</a:t>
            </a:fld>
            <a:endParaRPr lang="en-US"/>
          </a:p>
        </p:txBody>
      </p:sp>
      <p:sp>
        <p:nvSpPr>
          <p:cNvPr id="4" name="Footer Placeholder 3">
            <a:extLst>
              <a:ext uri="{FF2B5EF4-FFF2-40B4-BE49-F238E27FC236}">
                <a16:creationId xmlns:a16="http://schemas.microsoft.com/office/drawing/2014/main" id="{68475058-DFBA-E340-AD34-270AABA1205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4C1AAE1-FF09-904B-B159-7C48DA40B055}"/>
              </a:ext>
            </a:extLst>
          </p:cNvPr>
          <p:cNvSpPr>
            <a:spLocks noGrp="1"/>
          </p:cNvSpPr>
          <p:nvPr>
            <p:ph type="sldNum" sz="quarter" idx="12"/>
          </p:nvPr>
        </p:nvSpPr>
        <p:spPr/>
        <p:txBody>
          <a:bodyPr/>
          <a:lstStyle/>
          <a:p>
            <a:fld id="{A3298D83-E13C-D344-B48D-A921B0763DEE}" type="slidenum">
              <a:rPr lang="en-US" smtClean="0"/>
              <a:t>‹#›</a:t>
            </a:fld>
            <a:endParaRPr lang="en-US"/>
          </a:p>
        </p:txBody>
      </p:sp>
    </p:spTree>
    <p:extLst>
      <p:ext uri="{BB962C8B-B14F-4D97-AF65-F5344CB8AC3E}">
        <p14:creationId xmlns:p14="http://schemas.microsoft.com/office/powerpoint/2010/main" val="3649518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A5E9D3-90AA-DF47-A398-32D6C6169AC0}"/>
              </a:ext>
            </a:extLst>
          </p:cNvPr>
          <p:cNvSpPr>
            <a:spLocks noGrp="1"/>
          </p:cNvSpPr>
          <p:nvPr>
            <p:ph type="dt" sz="half" idx="10"/>
          </p:nvPr>
        </p:nvSpPr>
        <p:spPr/>
        <p:txBody>
          <a:bodyPr/>
          <a:lstStyle/>
          <a:p>
            <a:fld id="{ADB56488-BDE6-AF43-9444-185C98123F8A}" type="datetimeFigureOut">
              <a:rPr lang="en-US" smtClean="0"/>
              <a:t>9/15/2021</a:t>
            </a:fld>
            <a:endParaRPr lang="en-US"/>
          </a:p>
        </p:txBody>
      </p:sp>
      <p:sp>
        <p:nvSpPr>
          <p:cNvPr id="3" name="Footer Placeholder 2">
            <a:extLst>
              <a:ext uri="{FF2B5EF4-FFF2-40B4-BE49-F238E27FC236}">
                <a16:creationId xmlns:a16="http://schemas.microsoft.com/office/drawing/2014/main" id="{D4397E89-2033-8A4E-A4BA-B2D06AB54B2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8D95D1E-23D5-FD4A-BE19-940304616C65}"/>
              </a:ext>
            </a:extLst>
          </p:cNvPr>
          <p:cNvSpPr>
            <a:spLocks noGrp="1"/>
          </p:cNvSpPr>
          <p:nvPr>
            <p:ph type="sldNum" sz="quarter" idx="12"/>
          </p:nvPr>
        </p:nvSpPr>
        <p:spPr/>
        <p:txBody>
          <a:bodyPr/>
          <a:lstStyle/>
          <a:p>
            <a:fld id="{A3298D83-E13C-D344-B48D-A921B0763DEE}" type="slidenum">
              <a:rPr lang="en-US" smtClean="0"/>
              <a:t>‹#›</a:t>
            </a:fld>
            <a:endParaRPr lang="en-US"/>
          </a:p>
        </p:txBody>
      </p:sp>
    </p:spTree>
    <p:extLst>
      <p:ext uri="{BB962C8B-B14F-4D97-AF65-F5344CB8AC3E}">
        <p14:creationId xmlns:p14="http://schemas.microsoft.com/office/powerpoint/2010/main" val="1146619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44372-4570-6746-9272-384FB71E5F6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4E15C3A6-F334-B14E-953D-B809FE56D8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149E39D2-2460-D541-9773-19C17C06FD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312E813-5BDA-B14D-AD9C-1F8268A4A347}"/>
              </a:ext>
            </a:extLst>
          </p:cNvPr>
          <p:cNvSpPr>
            <a:spLocks noGrp="1"/>
          </p:cNvSpPr>
          <p:nvPr>
            <p:ph type="dt" sz="half" idx="10"/>
          </p:nvPr>
        </p:nvSpPr>
        <p:spPr/>
        <p:txBody>
          <a:bodyPr/>
          <a:lstStyle/>
          <a:p>
            <a:fld id="{ADB56488-BDE6-AF43-9444-185C98123F8A}" type="datetimeFigureOut">
              <a:rPr lang="en-US" smtClean="0"/>
              <a:t>9/15/2021</a:t>
            </a:fld>
            <a:endParaRPr lang="en-US"/>
          </a:p>
        </p:txBody>
      </p:sp>
      <p:sp>
        <p:nvSpPr>
          <p:cNvPr id="6" name="Footer Placeholder 5">
            <a:extLst>
              <a:ext uri="{FF2B5EF4-FFF2-40B4-BE49-F238E27FC236}">
                <a16:creationId xmlns:a16="http://schemas.microsoft.com/office/drawing/2014/main" id="{5799A60A-0BFF-0B49-B7E1-2FBBB7B7F2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855046-7C5D-A54F-B984-59B9F9F0688B}"/>
              </a:ext>
            </a:extLst>
          </p:cNvPr>
          <p:cNvSpPr>
            <a:spLocks noGrp="1"/>
          </p:cNvSpPr>
          <p:nvPr>
            <p:ph type="sldNum" sz="quarter" idx="12"/>
          </p:nvPr>
        </p:nvSpPr>
        <p:spPr/>
        <p:txBody>
          <a:bodyPr/>
          <a:lstStyle/>
          <a:p>
            <a:fld id="{A3298D83-E13C-D344-B48D-A921B0763DEE}" type="slidenum">
              <a:rPr lang="en-US" smtClean="0"/>
              <a:t>‹#›</a:t>
            </a:fld>
            <a:endParaRPr lang="en-US"/>
          </a:p>
        </p:txBody>
      </p:sp>
    </p:spTree>
    <p:extLst>
      <p:ext uri="{BB962C8B-B14F-4D97-AF65-F5344CB8AC3E}">
        <p14:creationId xmlns:p14="http://schemas.microsoft.com/office/powerpoint/2010/main" val="3286678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D5873-5AF5-8E4F-B598-4653AE712B2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37141A60-A81B-C846-9813-35B78E5F51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B94480-FD4F-8C40-A295-62511DD4F0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59C492B-CB1D-F24F-9ACE-72E280F36C5D}"/>
              </a:ext>
            </a:extLst>
          </p:cNvPr>
          <p:cNvSpPr>
            <a:spLocks noGrp="1"/>
          </p:cNvSpPr>
          <p:nvPr>
            <p:ph type="dt" sz="half" idx="10"/>
          </p:nvPr>
        </p:nvSpPr>
        <p:spPr/>
        <p:txBody>
          <a:bodyPr/>
          <a:lstStyle/>
          <a:p>
            <a:fld id="{ADB56488-BDE6-AF43-9444-185C98123F8A}" type="datetimeFigureOut">
              <a:rPr lang="en-US" smtClean="0"/>
              <a:t>9/15/2021</a:t>
            </a:fld>
            <a:endParaRPr lang="en-US"/>
          </a:p>
        </p:txBody>
      </p:sp>
      <p:sp>
        <p:nvSpPr>
          <p:cNvPr id="6" name="Footer Placeholder 5">
            <a:extLst>
              <a:ext uri="{FF2B5EF4-FFF2-40B4-BE49-F238E27FC236}">
                <a16:creationId xmlns:a16="http://schemas.microsoft.com/office/drawing/2014/main" id="{0D3F2F13-61E4-534F-925D-8A0AD4C030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452DC8-0B44-524A-97CA-6A652C2651DB}"/>
              </a:ext>
            </a:extLst>
          </p:cNvPr>
          <p:cNvSpPr>
            <a:spLocks noGrp="1"/>
          </p:cNvSpPr>
          <p:nvPr>
            <p:ph type="sldNum" sz="quarter" idx="12"/>
          </p:nvPr>
        </p:nvSpPr>
        <p:spPr/>
        <p:txBody>
          <a:bodyPr/>
          <a:lstStyle/>
          <a:p>
            <a:fld id="{A3298D83-E13C-D344-B48D-A921B0763DEE}" type="slidenum">
              <a:rPr lang="en-US" smtClean="0"/>
              <a:t>‹#›</a:t>
            </a:fld>
            <a:endParaRPr lang="en-US"/>
          </a:p>
        </p:txBody>
      </p:sp>
    </p:spTree>
    <p:extLst>
      <p:ext uri="{BB962C8B-B14F-4D97-AF65-F5344CB8AC3E}">
        <p14:creationId xmlns:p14="http://schemas.microsoft.com/office/powerpoint/2010/main" val="1183813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B5B809-2E80-C144-B1C9-1363FE8E0E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D8C4F6C-312D-AE4F-B368-E167F4416C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E328CB8-E96C-8D4B-BD49-C1585A7C2C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B56488-BDE6-AF43-9444-185C98123F8A}" type="datetimeFigureOut">
              <a:rPr lang="en-US" smtClean="0"/>
              <a:t>9/15/2021</a:t>
            </a:fld>
            <a:endParaRPr lang="en-US"/>
          </a:p>
        </p:txBody>
      </p:sp>
      <p:sp>
        <p:nvSpPr>
          <p:cNvPr id="5" name="Footer Placeholder 4">
            <a:extLst>
              <a:ext uri="{FF2B5EF4-FFF2-40B4-BE49-F238E27FC236}">
                <a16:creationId xmlns:a16="http://schemas.microsoft.com/office/drawing/2014/main" id="{D6EC99DC-2F5A-E34F-9C39-02C94AF867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61EDBA6-A85F-3447-8BB7-53391D1D4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298D83-E13C-D344-B48D-A921B0763DEE}" type="slidenum">
              <a:rPr lang="en-US" smtClean="0"/>
              <a:t>‹#›</a:t>
            </a:fld>
            <a:endParaRPr lang="en-US"/>
          </a:p>
        </p:txBody>
      </p:sp>
    </p:spTree>
    <p:extLst>
      <p:ext uri="{BB962C8B-B14F-4D97-AF65-F5344CB8AC3E}">
        <p14:creationId xmlns:p14="http://schemas.microsoft.com/office/powerpoint/2010/main" val="3666126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www.xenglaucomaimplant.com/-/media/project/xen/hcp/navigation/allergan-xen-dfu.ashx"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www.xenglaucomaimplant.com/-/media/project/xen/hcp/navigation/allergan-xen-dfu.ashx"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232787A-E33E-FA49-9E85-D640298943DF}"/>
              </a:ext>
            </a:extLst>
          </p:cNvPr>
          <p:cNvSpPr/>
          <p:nvPr/>
        </p:nvSpPr>
        <p:spPr>
          <a:xfrm>
            <a:off x="0" y="0"/>
            <a:ext cx="12192000" cy="6858000"/>
          </a:xfrm>
          <a:prstGeom prst="rect">
            <a:avLst/>
          </a:prstGeom>
          <a:solidFill>
            <a:srgbClr val="2F333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A picture containing text, clipart&#10;&#10;Description automatically generated">
            <a:extLst>
              <a:ext uri="{FF2B5EF4-FFF2-40B4-BE49-F238E27FC236}">
                <a16:creationId xmlns:a16="http://schemas.microsoft.com/office/drawing/2014/main" id="{FEE40513-2238-094C-AEA3-E055660CDC5F}"/>
              </a:ext>
            </a:extLst>
          </p:cNvPr>
          <p:cNvPicPr>
            <a:picLocks noChangeAspect="1"/>
          </p:cNvPicPr>
          <p:nvPr/>
        </p:nvPicPr>
        <p:blipFill>
          <a:blip r:embed="rId2"/>
          <a:stretch>
            <a:fillRect/>
          </a:stretch>
        </p:blipFill>
        <p:spPr>
          <a:xfrm>
            <a:off x="56020" y="52174"/>
            <a:ext cx="1748201" cy="488401"/>
          </a:xfrm>
          <a:prstGeom prst="rect">
            <a:avLst/>
          </a:prstGeom>
        </p:spPr>
      </p:pic>
      <p:pic>
        <p:nvPicPr>
          <p:cNvPr id="16" name="Picture 15" descr="A black background with white text&#10;&#10;Description automatically generated with low confidence">
            <a:extLst>
              <a:ext uri="{FF2B5EF4-FFF2-40B4-BE49-F238E27FC236}">
                <a16:creationId xmlns:a16="http://schemas.microsoft.com/office/drawing/2014/main" id="{9B458D4E-D736-7B4A-9829-ED36030B7D70}"/>
              </a:ext>
            </a:extLst>
          </p:cNvPr>
          <p:cNvPicPr>
            <a:picLocks noChangeAspect="1"/>
          </p:cNvPicPr>
          <p:nvPr/>
        </p:nvPicPr>
        <p:blipFill>
          <a:blip r:embed="rId3"/>
          <a:stretch>
            <a:fillRect/>
          </a:stretch>
        </p:blipFill>
        <p:spPr>
          <a:xfrm>
            <a:off x="11336812" y="6481095"/>
            <a:ext cx="719735" cy="209119"/>
          </a:xfrm>
          <a:prstGeom prst="rect">
            <a:avLst/>
          </a:prstGeom>
        </p:spPr>
      </p:pic>
      <p:graphicFrame>
        <p:nvGraphicFramePr>
          <p:cNvPr id="21" name="Table 21">
            <a:extLst>
              <a:ext uri="{FF2B5EF4-FFF2-40B4-BE49-F238E27FC236}">
                <a16:creationId xmlns:a16="http://schemas.microsoft.com/office/drawing/2014/main" id="{5A58913A-6E2A-CD49-9005-F433E50D41B8}"/>
              </a:ext>
            </a:extLst>
          </p:cNvPr>
          <p:cNvGraphicFramePr>
            <a:graphicFrameLocks noGrp="1"/>
          </p:cNvGraphicFramePr>
          <p:nvPr>
            <p:extLst>
              <p:ext uri="{D42A27DB-BD31-4B8C-83A1-F6EECF244321}">
                <p14:modId xmlns:p14="http://schemas.microsoft.com/office/powerpoint/2010/main" val="2178184895"/>
              </p:ext>
            </p:extLst>
          </p:nvPr>
        </p:nvGraphicFramePr>
        <p:xfrm>
          <a:off x="82297" y="616591"/>
          <a:ext cx="7946302" cy="5095248"/>
        </p:xfrm>
        <a:graphic>
          <a:graphicData uri="http://schemas.openxmlformats.org/drawingml/2006/table">
            <a:tbl>
              <a:tblPr bandRow="1">
                <a:tableStyleId>{073A0DAA-6AF3-43AB-8588-CEC1D06C72B9}</a:tableStyleId>
              </a:tblPr>
              <a:tblGrid>
                <a:gridCol w="2230695">
                  <a:extLst>
                    <a:ext uri="{9D8B030D-6E8A-4147-A177-3AD203B41FA5}">
                      <a16:colId xmlns:a16="http://schemas.microsoft.com/office/drawing/2014/main" val="3343880251"/>
                    </a:ext>
                  </a:extLst>
                </a:gridCol>
                <a:gridCol w="3655970">
                  <a:extLst>
                    <a:ext uri="{9D8B030D-6E8A-4147-A177-3AD203B41FA5}">
                      <a16:colId xmlns:a16="http://schemas.microsoft.com/office/drawing/2014/main" val="183676269"/>
                    </a:ext>
                  </a:extLst>
                </a:gridCol>
                <a:gridCol w="2059637">
                  <a:extLst>
                    <a:ext uri="{9D8B030D-6E8A-4147-A177-3AD203B41FA5}">
                      <a16:colId xmlns:a16="http://schemas.microsoft.com/office/drawing/2014/main" val="1638824717"/>
                    </a:ext>
                  </a:extLst>
                </a:gridCol>
              </a:tblGrid>
              <a:tr h="134706">
                <a:tc>
                  <a:txBody>
                    <a:bodyPr/>
                    <a:lstStyle/>
                    <a:p>
                      <a:pPr marL="0" marR="0" lvl="0" indent="0" algn="l" defTabSz="914400" rtl="0" eaLnBrk="1" fontAlgn="auto" latinLnBrk="0" hangingPunct="1">
                        <a:lnSpc>
                          <a:spcPts val="800"/>
                        </a:lnSpc>
                        <a:spcBef>
                          <a:spcPts val="0"/>
                        </a:spcBef>
                        <a:spcAft>
                          <a:spcPts val="0"/>
                        </a:spcAft>
                        <a:buClrTx/>
                        <a:buSzTx/>
                        <a:buFontTx/>
                        <a:buNone/>
                        <a:tabLst/>
                        <a:defRPr/>
                      </a:pPr>
                      <a:r>
                        <a:rPr lang="en-GB" sz="900" b="1" i="0" kern="1200" dirty="0">
                          <a:solidFill>
                            <a:schemeClr val="bg1"/>
                          </a:solidFill>
                          <a:effectLst/>
                          <a:latin typeface="Gotham Bold" panose="02000604030000020004" pitchFamily="2" charset="0"/>
                          <a:ea typeface="+mn-ea"/>
                          <a:cs typeface="+mn-cs"/>
                        </a:rPr>
                        <a:t>Time (BST)</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2F3335"/>
                    </a:solidFill>
                  </a:tcPr>
                </a:tc>
                <a:tc gridSpan="2">
                  <a:txBody>
                    <a:bodyPr/>
                    <a:lstStyle/>
                    <a:p>
                      <a:pPr marL="0" marR="0" lvl="0" indent="0" algn="r" defTabSz="914400" rtl="0" eaLnBrk="1" fontAlgn="auto" latinLnBrk="0" hangingPunct="1">
                        <a:lnSpc>
                          <a:spcPts val="800"/>
                        </a:lnSpc>
                        <a:spcBef>
                          <a:spcPts val="0"/>
                        </a:spcBef>
                        <a:spcAft>
                          <a:spcPts val="0"/>
                        </a:spcAft>
                        <a:buClrTx/>
                        <a:buSzTx/>
                        <a:buFontTx/>
                        <a:buNone/>
                        <a:tabLst/>
                        <a:defRPr/>
                      </a:pPr>
                      <a:endParaRPr lang="en-GB" sz="900" b="1" i="0" kern="1200" dirty="0">
                        <a:solidFill>
                          <a:schemeClr val="bg1"/>
                        </a:solidFill>
                        <a:effectLst/>
                        <a:latin typeface="Gotham Bold" panose="0200060403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2F3335"/>
                    </a:solidFill>
                  </a:tcPr>
                </a:tc>
                <a:tc hMerge="1">
                  <a:txBody>
                    <a:bodyPr/>
                    <a:lstStyle/>
                    <a:p>
                      <a:pPr lvl="0">
                        <a:lnSpc>
                          <a:spcPts val="800"/>
                        </a:lnSpc>
                        <a:spcBef>
                          <a:spcPts val="0"/>
                        </a:spcBef>
                        <a:spcAft>
                          <a:spcPts val="0"/>
                        </a:spcAft>
                      </a:pPr>
                      <a:endParaRPr lang="en-GB" sz="800" kern="1200" dirty="0">
                        <a:solidFill>
                          <a:schemeClr val="bg1"/>
                        </a:solidFill>
                        <a:effectLst/>
                        <a:latin typeface="+mn-lt"/>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595959"/>
                    </a:solidFill>
                  </a:tcPr>
                </a:tc>
                <a:extLst>
                  <a:ext uri="{0D108BD9-81ED-4DB2-BD59-A6C34878D82A}">
                    <a16:rowId xmlns:a16="http://schemas.microsoft.com/office/drawing/2014/main" val="1016976340"/>
                  </a:ext>
                </a:extLst>
              </a:tr>
              <a:tr h="134706">
                <a:tc>
                  <a:txBody>
                    <a:bodyPr/>
                    <a:lstStyle/>
                    <a:p>
                      <a:pPr lvl="0" algn="l">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14:00</a:t>
                      </a:r>
                      <a:endParaRPr lang="en-US" sz="900" dirty="0">
                        <a:solidFill>
                          <a:schemeClr val="bg1"/>
                        </a:solidFill>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lvl="0">
                        <a:lnSpc>
                          <a:spcPts val="800"/>
                        </a:lnSpc>
                        <a:spcBef>
                          <a:spcPts val="0"/>
                        </a:spcBef>
                        <a:spcAft>
                          <a:spcPts val="0"/>
                        </a:spcAft>
                      </a:pPr>
                      <a:r>
                        <a:rPr lang="en-GB" sz="900" b="0" i="0" kern="1200" dirty="0">
                          <a:solidFill>
                            <a:schemeClr val="bg1"/>
                          </a:solidFill>
                          <a:effectLst/>
                          <a:latin typeface="Gotham Book" panose="02000604040000020004" pitchFamily="2" charset="0"/>
                          <a:ea typeface="+mn-ea"/>
                          <a:cs typeface="+mn-cs"/>
                        </a:rPr>
                        <a:t>Virtual platform to open for viewing resources and pre-recorded content</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lvl="0">
                        <a:lnSpc>
                          <a:spcPts val="800"/>
                        </a:lnSpc>
                        <a:spcBef>
                          <a:spcPts val="0"/>
                        </a:spcBef>
                        <a:spcAft>
                          <a:spcPts val="0"/>
                        </a:spcAft>
                      </a:pPr>
                      <a:endParaRPr lang="en-GB" sz="900" kern="1200" dirty="0">
                        <a:solidFill>
                          <a:schemeClr val="bg1"/>
                        </a:solidFill>
                        <a:effectLst/>
                        <a:latin typeface="+mn-lt"/>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20787012"/>
                  </a:ext>
                </a:extLst>
              </a:tr>
              <a:tr h="293364">
                <a:tc>
                  <a:txBody>
                    <a:bodyPr/>
                    <a:lstStyle/>
                    <a:p>
                      <a:pPr lvl="0">
                        <a:lnSpc>
                          <a:spcPts val="800"/>
                        </a:lnSpc>
                        <a:spcBef>
                          <a:spcPts val="0"/>
                        </a:spcBef>
                        <a:spcAft>
                          <a:spcPts val="0"/>
                        </a:spcAft>
                      </a:pPr>
                      <a:r>
                        <a:rPr lang="en-GB" sz="900" b="1" kern="1200" dirty="0">
                          <a:solidFill>
                            <a:schemeClr val="bg1"/>
                          </a:solidFill>
                          <a:effectLst/>
                          <a:latin typeface="Gotham Medium" panose="02000604030000020004" pitchFamily="2" charset="0"/>
                          <a:ea typeface="+mn-ea"/>
                          <a:cs typeface="+mn-cs"/>
                        </a:rPr>
                        <a:t>15:00 – 15:07</a:t>
                      </a:r>
                      <a:endParaRPr lang="en-GB" sz="900" kern="1200" dirty="0">
                        <a:solidFill>
                          <a:schemeClr val="bg1"/>
                        </a:solidFill>
                        <a:effectLst/>
                        <a:latin typeface="Gotham Medium" panose="02000604030000020004" pitchFamily="2" charset="0"/>
                        <a:ea typeface="+mn-ea"/>
                        <a:cs typeface="+mn-cs"/>
                      </a:endParaRPr>
                    </a:p>
                    <a:p>
                      <a:pPr lvl="0">
                        <a:lnSpc>
                          <a:spcPts val="800"/>
                        </a:lnSpc>
                        <a:spcBef>
                          <a:spcPts val="0"/>
                        </a:spcBef>
                        <a:spcAft>
                          <a:spcPts val="0"/>
                        </a:spcAft>
                      </a:pPr>
                      <a:r>
                        <a:rPr lang="en-GB" sz="900" b="0" i="0" kern="1200" dirty="0">
                          <a:solidFill>
                            <a:schemeClr val="bg1"/>
                          </a:solidFill>
                          <a:effectLst/>
                          <a:latin typeface="Gotham Book" panose="02000604040000020004" pitchFamily="2" charset="0"/>
                          <a:ea typeface="+mn-ea"/>
                          <a:cs typeface="+mn-cs"/>
                        </a:rPr>
                        <a:t>7 mins</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marL="0" marR="0" lvl="0" indent="0" algn="l" defTabSz="914400" rtl="0" eaLnBrk="1" fontAlgn="auto" latinLnBrk="0" hangingPunct="1">
                        <a:lnSpc>
                          <a:spcPts val="800"/>
                        </a:lnSpc>
                        <a:spcBef>
                          <a:spcPts val="0"/>
                        </a:spcBef>
                        <a:spcAft>
                          <a:spcPts val="0"/>
                        </a:spcAft>
                        <a:buClrTx/>
                        <a:buSzTx/>
                        <a:buFontTx/>
                        <a:buNone/>
                        <a:tabLst/>
                        <a:defRPr/>
                      </a:pPr>
                      <a:r>
                        <a:rPr lang="en-GB" sz="900" b="0" i="0" kern="1200" dirty="0">
                          <a:solidFill>
                            <a:schemeClr val="bg1"/>
                          </a:solidFill>
                          <a:effectLst/>
                          <a:latin typeface="Gotham Book" panose="02000604040000020004" pitchFamily="2" charset="0"/>
                          <a:ea typeface="+mn-ea"/>
                          <a:cs typeface="+mn-cs"/>
                        </a:rPr>
                        <a:t>beyond 2021: Welcome and Introduction</a:t>
                      </a:r>
                      <a:endParaRPr lang="en-GB" sz="900" b="1" i="0" kern="1200" dirty="0">
                        <a:solidFill>
                          <a:schemeClr val="bg1"/>
                        </a:solidFill>
                        <a:effectLst/>
                        <a:latin typeface="Gotham Bold" panose="0200060403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lvl="0">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Ingeborg Stalmans, MD </a:t>
                      </a:r>
                      <a:r>
                        <a:rPr lang="en-GB" sz="900" b="0" i="0" kern="1200" dirty="0">
                          <a:solidFill>
                            <a:schemeClr val="bg1"/>
                          </a:solidFill>
                          <a:effectLst/>
                          <a:latin typeface="Gotham Bold" panose="02000604030000020004" pitchFamily="2" charset="0"/>
                          <a:ea typeface="+mn-ea"/>
                          <a:cs typeface="+mn-cs"/>
                        </a:rPr>
                        <a:t>(Belgium) </a:t>
                      </a:r>
                      <a:r>
                        <a:rPr lang="en-GB" sz="900" b="1" i="0" kern="1200" dirty="0">
                          <a:solidFill>
                            <a:schemeClr val="bg1"/>
                          </a:solidFill>
                          <a:effectLst/>
                          <a:latin typeface="Gotham Bold" panose="02000604030000020004" pitchFamily="2" charset="0"/>
                          <a:ea typeface="+mn-ea"/>
                          <a:cs typeface="+mn-cs"/>
                        </a:rPr>
                        <a:t>– Chair</a:t>
                      </a:r>
                    </a:p>
                    <a:p>
                      <a:pPr lvl="0">
                        <a:lnSpc>
                          <a:spcPts val="800"/>
                        </a:lnSpc>
                        <a:spcBef>
                          <a:spcPts val="0"/>
                        </a:spcBef>
                        <a:spcAft>
                          <a:spcPts val="0"/>
                        </a:spcAft>
                      </a:pPr>
                      <a:endParaRPr lang="en-GB" sz="900" b="1" i="0" kern="1200" dirty="0">
                        <a:solidFill>
                          <a:schemeClr val="bg1"/>
                        </a:solidFill>
                        <a:effectLst/>
                        <a:latin typeface="Gotham Bold" panose="02000604030000020004" pitchFamily="2" charset="0"/>
                        <a:ea typeface="+mn-ea"/>
                        <a:cs typeface="+mn-cs"/>
                      </a:endParaRPr>
                    </a:p>
                    <a:p>
                      <a:pPr lvl="0">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Jonathan Crowston, MD </a:t>
                      </a:r>
                      <a:r>
                        <a:rPr lang="en-GB" sz="900" b="0" i="0" kern="1200" dirty="0">
                          <a:solidFill>
                            <a:schemeClr val="bg1"/>
                          </a:solidFill>
                          <a:effectLst/>
                          <a:latin typeface="Gotham Bold" panose="02000604030000020004" pitchFamily="2" charset="0"/>
                          <a:ea typeface="+mn-ea"/>
                          <a:cs typeface="+mn-cs"/>
                        </a:rPr>
                        <a:t>(Singapore) </a:t>
                      </a:r>
                      <a:r>
                        <a:rPr lang="en-GB" sz="900" b="1" i="0" kern="1200" dirty="0">
                          <a:solidFill>
                            <a:schemeClr val="bg1"/>
                          </a:solidFill>
                          <a:effectLst/>
                          <a:latin typeface="Gotham Bold" panose="02000604030000020004" pitchFamily="2" charset="0"/>
                          <a:ea typeface="+mn-ea"/>
                          <a:cs typeface="+mn-cs"/>
                        </a:rPr>
                        <a:t>– Chair</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102865674"/>
                  </a:ext>
                </a:extLst>
              </a:tr>
              <a:tr h="293364">
                <a:tc>
                  <a:txBody>
                    <a:bodyPr/>
                    <a:lstStyle/>
                    <a:p>
                      <a:pPr lvl="0">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15:07 </a:t>
                      </a:r>
                      <a:r>
                        <a:rPr lang="en-GB" sz="900" b="1" kern="1200" dirty="0">
                          <a:solidFill>
                            <a:schemeClr val="bg1"/>
                          </a:solidFill>
                          <a:effectLst/>
                          <a:latin typeface="Gotham Medium" panose="02000604030000020004" pitchFamily="2" charset="0"/>
                          <a:ea typeface="+mn-ea"/>
                          <a:cs typeface="+mn-cs"/>
                        </a:rPr>
                        <a:t>–</a:t>
                      </a:r>
                      <a:r>
                        <a:rPr lang="en-GB" sz="900" b="1" i="0" kern="1200" dirty="0">
                          <a:solidFill>
                            <a:schemeClr val="bg1"/>
                          </a:solidFill>
                          <a:effectLst/>
                          <a:latin typeface="Gotham Bold" panose="02000604030000020004" pitchFamily="2" charset="0"/>
                          <a:ea typeface="+mn-ea"/>
                          <a:cs typeface="+mn-cs"/>
                        </a:rPr>
                        <a:t> 15:27</a:t>
                      </a:r>
                    </a:p>
                    <a:p>
                      <a:pPr lvl="0">
                        <a:lnSpc>
                          <a:spcPts val="800"/>
                        </a:lnSpc>
                        <a:spcBef>
                          <a:spcPts val="0"/>
                        </a:spcBef>
                        <a:spcAft>
                          <a:spcPts val="0"/>
                        </a:spcAft>
                      </a:pPr>
                      <a:r>
                        <a:rPr lang="en-GB" sz="900" b="0" i="0" kern="1200" dirty="0">
                          <a:solidFill>
                            <a:schemeClr val="bg1"/>
                          </a:solidFill>
                          <a:effectLst/>
                          <a:latin typeface="Gotham Book" panose="02000604040000020004" pitchFamily="2" charset="0"/>
                          <a:ea typeface="+mn-ea"/>
                          <a:cs typeface="+mn-cs"/>
                        </a:rPr>
                        <a:t>10 mins presentation / 10 mins Q&amp;A (moderated by chairs)</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lvl="0">
                        <a:lnSpc>
                          <a:spcPts val="800"/>
                        </a:lnSpc>
                        <a:spcBef>
                          <a:spcPts val="0"/>
                        </a:spcBef>
                        <a:spcAft>
                          <a:spcPts val="0"/>
                        </a:spcAft>
                      </a:pPr>
                      <a:r>
                        <a:rPr lang="en-GB" sz="900" b="1" kern="1200" dirty="0">
                          <a:solidFill>
                            <a:schemeClr val="bg1"/>
                          </a:solidFill>
                          <a:effectLst/>
                          <a:latin typeface="Gotham Medium" panose="02000604030000020004" pitchFamily="2" charset="0"/>
                          <a:ea typeface="+mn-ea"/>
                          <a:cs typeface="+mn-cs"/>
                        </a:rPr>
                        <a:t>PLENARY: </a:t>
                      </a:r>
                      <a:br>
                        <a:rPr lang="en-GB" sz="900" b="1" kern="1200" dirty="0">
                          <a:solidFill>
                            <a:schemeClr val="bg1"/>
                          </a:solidFill>
                          <a:effectLst/>
                          <a:latin typeface="Gotham Medium" panose="02000604030000020004" pitchFamily="2" charset="0"/>
                          <a:ea typeface="+mn-ea"/>
                          <a:cs typeface="+mn-cs"/>
                        </a:rPr>
                      </a:br>
                      <a:r>
                        <a:rPr lang="en-GB" sz="900" b="0" i="0" kern="1200" dirty="0">
                          <a:solidFill>
                            <a:schemeClr val="bg1"/>
                          </a:solidFill>
                          <a:effectLst/>
                          <a:latin typeface="Gotham Book" panose="02000604040000020004" pitchFamily="2" charset="0"/>
                          <a:ea typeface="+mn-ea"/>
                          <a:cs typeface="+mn-cs"/>
                        </a:rPr>
                        <a:t>Current Challenges in Glaucoma</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Jonathan Crowston, MD</a:t>
                      </a:r>
                      <a:endParaRPr lang="en-GB" sz="900" b="0" i="0" kern="1200" dirty="0">
                        <a:solidFill>
                          <a:schemeClr val="bg1"/>
                        </a:solidFill>
                        <a:effectLst/>
                        <a:latin typeface="Gotham Book" panose="0200060404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3724434673"/>
                  </a:ext>
                </a:extLst>
              </a:tr>
              <a:tr h="246176">
                <a:tc>
                  <a:txBody>
                    <a:bodyPr/>
                    <a:lstStyle/>
                    <a:p>
                      <a:pPr lvl="0">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15:27 </a:t>
                      </a:r>
                      <a:r>
                        <a:rPr lang="en-GB" sz="900" b="1" kern="1200" dirty="0">
                          <a:solidFill>
                            <a:schemeClr val="bg1"/>
                          </a:solidFill>
                          <a:effectLst/>
                          <a:latin typeface="Gotham Medium" panose="02000604030000020004" pitchFamily="2" charset="0"/>
                          <a:ea typeface="+mn-ea"/>
                          <a:cs typeface="+mn-cs"/>
                        </a:rPr>
                        <a:t>–</a:t>
                      </a:r>
                      <a:r>
                        <a:rPr lang="en-GB" sz="900" b="1" i="0" kern="1200" dirty="0">
                          <a:solidFill>
                            <a:schemeClr val="bg1"/>
                          </a:solidFill>
                          <a:effectLst/>
                          <a:latin typeface="Gotham Bold" panose="02000604030000020004" pitchFamily="2" charset="0"/>
                          <a:ea typeface="+mn-ea"/>
                          <a:cs typeface="+mn-cs"/>
                        </a:rPr>
                        <a:t> 15:47</a:t>
                      </a:r>
                    </a:p>
                    <a:p>
                      <a:pPr lvl="0">
                        <a:lnSpc>
                          <a:spcPts val="800"/>
                        </a:lnSpc>
                        <a:spcBef>
                          <a:spcPts val="0"/>
                        </a:spcBef>
                        <a:spcAft>
                          <a:spcPts val="0"/>
                        </a:spcAft>
                      </a:pPr>
                      <a:r>
                        <a:rPr lang="en-GB" sz="900" b="0" i="0" kern="1200" dirty="0">
                          <a:solidFill>
                            <a:schemeClr val="bg1"/>
                          </a:solidFill>
                          <a:effectLst/>
                          <a:latin typeface="Gotham Book" panose="02000604040000020004" pitchFamily="2" charset="0"/>
                          <a:ea typeface="+mn-ea"/>
                          <a:cs typeface="+mn-cs"/>
                        </a:rPr>
                        <a:t>10 mins / 10 mins Q&amp;A </a:t>
                      </a:r>
                      <a:br>
                        <a:rPr lang="en-GB" sz="900" b="0" i="0" kern="1200" dirty="0">
                          <a:solidFill>
                            <a:schemeClr val="bg1"/>
                          </a:solidFill>
                          <a:effectLst/>
                          <a:latin typeface="Gotham Book" panose="02000604040000020004" pitchFamily="2" charset="0"/>
                          <a:ea typeface="+mn-ea"/>
                          <a:cs typeface="+mn-cs"/>
                        </a:rPr>
                      </a:br>
                      <a:r>
                        <a:rPr lang="en-GB" sz="900" b="0" i="0" kern="1200" dirty="0">
                          <a:solidFill>
                            <a:schemeClr val="bg1"/>
                          </a:solidFill>
                          <a:effectLst/>
                          <a:latin typeface="Gotham Book" panose="02000604040000020004" pitchFamily="2" charset="0"/>
                          <a:ea typeface="+mn-ea"/>
                          <a:cs typeface="+mn-cs"/>
                        </a:rPr>
                        <a:t>(moderated by chairs)</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lvl="0">
                        <a:lnSpc>
                          <a:spcPts val="800"/>
                        </a:lnSpc>
                        <a:spcBef>
                          <a:spcPts val="0"/>
                        </a:spcBef>
                        <a:spcAft>
                          <a:spcPts val="0"/>
                        </a:spcAft>
                      </a:pPr>
                      <a:r>
                        <a:rPr lang="en-GB" sz="900" b="0" i="0" kern="1200" dirty="0">
                          <a:solidFill>
                            <a:schemeClr val="bg1"/>
                          </a:solidFill>
                          <a:effectLst/>
                          <a:latin typeface="Gotham Bold" panose="02000604030000020004" pitchFamily="2" charset="0"/>
                          <a:ea typeface="+mn-ea"/>
                          <a:cs typeface="+mn-cs"/>
                        </a:rPr>
                        <a:t>Living with Glaucoma: Visual disability and quality of life </a:t>
                      </a:r>
                      <a:endParaRPr lang="en-GB" sz="900" b="0" i="0" kern="1200" dirty="0">
                        <a:solidFill>
                          <a:schemeClr val="bg1"/>
                        </a:solidFill>
                        <a:effectLst/>
                        <a:latin typeface="Gotham Book" panose="0200060404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Prof David Crabb, Ph.D. Vision Science </a:t>
                      </a:r>
                      <a:r>
                        <a:rPr lang="en-GB" sz="900" b="0" i="0" kern="1200" dirty="0">
                          <a:solidFill>
                            <a:schemeClr val="bg1"/>
                          </a:solidFill>
                          <a:effectLst/>
                          <a:latin typeface="Gotham Bold" panose="02000604030000020004" pitchFamily="2" charset="0"/>
                          <a:ea typeface="+mn-ea"/>
                          <a:cs typeface="+mn-cs"/>
                        </a:rPr>
                        <a:t>(UK)</a:t>
                      </a:r>
                      <a:endParaRPr lang="en-GB" sz="900" b="0" i="0" kern="1200" dirty="0">
                        <a:solidFill>
                          <a:schemeClr val="bg1"/>
                        </a:solidFill>
                        <a:effectLst/>
                        <a:latin typeface="Gotham Book" panose="0200060404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3615054579"/>
                  </a:ext>
                </a:extLst>
              </a:tr>
              <a:tr h="213254">
                <a:tc gridSpan="2">
                  <a:txBody>
                    <a:bodyPr/>
                    <a:lstStyle/>
                    <a:p>
                      <a:pPr lvl="0" algn="ctr">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2020 EGS Guidelines - The Impact on Medical and Surgical Management of Primary Open-Angle Glaucoma</a:t>
                      </a:r>
                      <a:br>
                        <a:rPr lang="en-GB" sz="900" b="1" i="0" kern="1200" dirty="0">
                          <a:solidFill>
                            <a:schemeClr val="bg1"/>
                          </a:solidFill>
                          <a:effectLst/>
                          <a:latin typeface="Gotham Bold" panose="02000604030000020004" pitchFamily="2" charset="0"/>
                          <a:ea typeface="+mn-ea"/>
                          <a:cs typeface="+mn-cs"/>
                        </a:rPr>
                      </a:br>
                      <a:r>
                        <a:rPr lang="en-GB" sz="900" b="1" i="0" kern="1200" dirty="0">
                          <a:solidFill>
                            <a:schemeClr val="bg1"/>
                          </a:solidFill>
                          <a:effectLst/>
                          <a:latin typeface="Gotham Bold" panose="02000604030000020004" pitchFamily="2" charset="0"/>
                          <a:ea typeface="+mn-ea"/>
                          <a:cs typeface="+mn-cs"/>
                        </a:rPr>
                        <a:t>Part I - Medical Management &amp; SLT in Depth</a:t>
                      </a:r>
                      <a:endParaRPr lang="en-GB" sz="900" b="1" i="0" kern="1200" dirty="0">
                        <a:solidFill>
                          <a:schemeClr val="bg1"/>
                        </a:solidFill>
                        <a:effectLst/>
                        <a:latin typeface="Gotham Book" panose="0200060404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hMerge="1">
                  <a:txBody>
                    <a:bodyPr/>
                    <a:lstStyle/>
                    <a:p>
                      <a:pPr lvl="0" algn="ctr">
                        <a:lnSpc>
                          <a:spcPts val="800"/>
                        </a:lnSpc>
                        <a:spcBef>
                          <a:spcPts val="0"/>
                        </a:spcBef>
                        <a:spcAft>
                          <a:spcPts val="0"/>
                        </a:spcAft>
                      </a:pPr>
                      <a:r>
                        <a:rPr lang="en-GB" sz="800" b="1" i="0" kern="1200" dirty="0">
                          <a:solidFill>
                            <a:schemeClr val="bg1"/>
                          </a:solidFill>
                          <a:effectLst/>
                          <a:latin typeface="Gotham Bold" panose="02000604030000020004" pitchFamily="2" charset="0"/>
                          <a:ea typeface="+mn-ea"/>
                          <a:cs typeface="+mn-cs"/>
                        </a:rPr>
                        <a:t>2020 EGS Guidelines - The Impact on Medical and Surgical Management of Primary Open-Angle Glaucoma</a:t>
                      </a:r>
                      <a:br>
                        <a:rPr lang="en-GB" sz="800" b="1" i="0" kern="1200" dirty="0">
                          <a:solidFill>
                            <a:schemeClr val="bg1"/>
                          </a:solidFill>
                          <a:effectLst/>
                          <a:latin typeface="Gotham Bold" panose="02000604030000020004" pitchFamily="2" charset="0"/>
                          <a:ea typeface="+mn-ea"/>
                          <a:cs typeface="+mn-cs"/>
                        </a:rPr>
                      </a:br>
                      <a:r>
                        <a:rPr lang="en-GB" sz="800" b="1" i="0" kern="1200" dirty="0">
                          <a:solidFill>
                            <a:schemeClr val="bg1"/>
                          </a:solidFill>
                          <a:effectLst/>
                          <a:latin typeface="Gotham Bold" panose="02000604030000020004" pitchFamily="2" charset="0"/>
                          <a:ea typeface="+mn-ea"/>
                          <a:cs typeface="+mn-cs"/>
                        </a:rPr>
                        <a:t>Part I - Medical Management &amp; SLT in Depth</a:t>
                      </a:r>
                      <a:endParaRPr lang="en-GB" sz="800" b="1" i="0" kern="1200" dirty="0">
                        <a:solidFill>
                          <a:schemeClr val="bg1"/>
                        </a:solidFill>
                        <a:effectLst/>
                        <a:latin typeface="Gotham Book" panose="0200060404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lvl="0">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Moderated by Jonathan Crowston, MD</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2702356039"/>
                  </a:ext>
                </a:extLst>
              </a:tr>
              <a:tr h="213254">
                <a:tc>
                  <a:txBody>
                    <a:bodyPr/>
                    <a:lstStyle/>
                    <a:p>
                      <a:pPr lvl="0">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15:47 – 15:58</a:t>
                      </a:r>
                    </a:p>
                    <a:p>
                      <a:pPr lvl="0">
                        <a:lnSpc>
                          <a:spcPts val="800"/>
                        </a:lnSpc>
                        <a:spcBef>
                          <a:spcPts val="0"/>
                        </a:spcBef>
                        <a:spcAft>
                          <a:spcPts val="0"/>
                        </a:spcAft>
                      </a:pPr>
                      <a:r>
                        <a:rPr lang="en-GB" sz="900" b="0" i="0" kern="1200" dirty="0">
                          <a:solidFill>
                            <a:schemeClr val="bg1"/>
                          </a:solidFill>
                          <a:effectLst/>
                          <a:latin typeface="Gotham Book" panose="02000604040000020004" pitchFamily="2" charset="0"/>
                          <a:ea typeface="+mn-ea"/>
                          <a:cs typeface="+mn-cs"/>
                        </a:rPr>
                        <a:t>11 mins</a:t>
                      </a:r>
                      <a:endParaRPr lang="en-GB" sz="900" b="1" i="0" kern="1200" dirty="0">
                        <a:solidFill>
                          <a:schemeClr val="bg1"/>
                        </a:solidFill>
                        <a:effectLst/>
                        <a:latin typeface="Gotham Bold" panose="0200060403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lvl="0">
                        <a:lnSpc>
                          <a:spcPts val="800"/>
                        </a:lnSpc>
                        <a:spcBef>
                          <a:spcPts val="0"/>
                        </a:spcBef>
                        <a:spcAft>
                          <a:spcPts val="0"/>
                        </a:spcAft>
                      </a:pPr>
                      <a:r>
                        <a:rPr lang="en-GB" sz="900" b="0" i="0" kern="1200" dirty="0">
                          <a:solidFill>
                            <a:schemeClr val="bg1"/>
                          </a:solidFill>
                          <a:effectLst/>
                          <a:latin typeface="Gotham Bold" panose="02000604030000020004" pitchFamily="2" charset="0"/>
                          <a:ea typeface="+mn-ea"/>
                          <a:cs typeface="+mn-cs"/>
                        </a:rPr>
                        <a:t>A Closer Look: The latest EGS therapeutic algorithm</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lvl="0">
                        <a:lnSpc>
                          <a:spcPts val="800"/>
                        </a:lnSpc>
                        <a:spcBef>
                          <a:spcPts val="0"/>
                        </a:spcBef>
                        <a:spcAft>
                          <a:spcPts val="0"/>
                        </a:spcAft>
                      </a:pPr>
                      <a:r>
                        <a:rPr lang="en-GB" sz="900" b="1" kern="1200" dirty="0">
                          <a:solidFill>
                            <a:schemeClr val="bg1"/>
                          </a:solidFill>
                          <a:effectLst/>
                          <a:latin typeface="+mn-lt"/>
                          <a:ea typeface="+mn-ea"/>
                          <a:cs typeface="+mn-cs"/>
                        </a:rPr>
                        <a:t>Anthony Khawaja, MD </a:t>
                      </a:r>
                      <a:r>
                        <a:rPr lang="en-GB" sz="900" kern="1200" dirty="0">
                          <a:solidFill>
                            <a:schemeClr val="bg1"/>
                          </a:solidFill>
                          <a:effectLst/>
                          <a:latin typeface="+mn-lt"/>
                          <a:ea typeface="+mn-ea"/>
                          <a:cs typeface="+mn-cs"/>
                        </a:rPr>
                        <a:t>(UK)</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314434623"/>
                  </a:ext>
                </a:extLst>
              </a:tr>
              <a:tr h="213254">
                <a:tc>
                  <a:txBody>
                    <a:bodyPr/>
                    <a:lstStyle/>
                    <a:p>
                      <a:pPr lvl="0">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15:58 – 16:06</a:t>
                      </a:r>
                    </a:p>
                    <a:p>
                      <a:pPr lvl="0">
                        <a:lnSpc>
                          <a:spcPts val="800"/>
                        </a:lnSpc>
                        <a:spcBef>
                          <a:spcPts val="0"/>
                        </a:spcBef>
                        <a:spcAft>
                          <a:spcPts val="0"/>
                        </a:spcAft>
                      </a:pPr>
                      <a:r>
                        <a:rPr lang="en-GB" sz="900" b="0" i="0" kern="1200" dirty="0">
                          <a:solidFill>
                            <a:schemeClr val="bg1"/>
                          </a:solidFill>
                          <a:effectLst/>
                          <a:latin typeface="Gotham Book" panose="02000604040000020004" pitchFamily="2" charset="0"/>
                          <a:ea typeface="+mn-ea"/>
                          <a:cs typeface="+mn-cs"/>
                        </a:rPr>
                        <a:t>8 mins</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lvl="0">
                        <a:lnSpc>
                          <a:spcPts val="800"/>
                        </a:lnSpc>
                        <a:spcBef>
                          <a:spcPts val="0"/>
                        </a:spcBef>
                        <a:spcAft>
                          <a:spcPts val="0"/>
                        </a:spcAft>
                      </a:pPr>
                      <a:r>
                        <a:rPr lang="en-GB" sz="900" b="0" i="0" kern="1200" dirty="0">
                          <a:solidFill>
                            <a:schemeClr val="bg1"/>
                          </a:solidFill>
                          <a:effectLst/>
                          <a:latin typeface="Gotham Book" panose="02000604040000020004" pitchFamily="2" charset="0"/>
                          <a:ea typeface="+mn-ea"/>
                          <a:cs typeface="+mn-cs"/>
                        </a:rPr>
                        <a:t>A Closer Look: Are we achieving the most with medical treatment in early Glaucoma? </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nSpc>
                          <a:spcPts val="800"/>
                        </a:lnSpc>
                        <a:spcBef>
                          <a:spcPts val="0"/>
                        </a:spcBef>
                        <a:spcAft>
                          <a:spcPts val="0"/>
                        </a:spcAft>
                      </a:pPr>
                      <a:r>
                        <a:rPr lang="en-GB" sz="900" b="1" i="0" kern="1200" dirty="0">
                          <a:solidFill>
                            <a:schemeClr val="bg1"/>
                          </a:solidFill>
                          <a:effectLst/>
                          <a:latin typeface="Gotham Book" panose="02000604040000020004" pitchFamily="2" charset="0"/>
                          <a:ea typeface="+mn-ea"/>
                          <a:cs typeface="+mn-cs"/>
                        </a:rPr>
                        <a:t>Francisco </a:t>
                      </a:r>
                      <a:r>
                        <a:rPr lang="en-GB" sz="900" b="1" i="0" kern="1200" dirty="0" err="1">
                          <a:solidFill>
                            <a:schemeClr val="bg1"/>
                          </a:solidFill>
                          <a:effectLst/>
                          <a:latin typeface="Gotham Book" panose="02000604040000020004" pitchFamily="2" charset="0"/>
                          <a:ea typeface="+mn-ea"/>
                          <a:cs typeface="+mn-cs"/>
                        </a:rPr>
                        <a:t>Goñi</a:t>
                      </a:r>
                      <a:r>
                        <a:rPr lang="en-GB" sz="900" b="1" i="0" kern="1200" dirty="0">
                          <a:solidFill>
                            <a:schemeClr val="bg1"/>
                          </a:solidFill>
                          <a:effectLst/>
                          <a:latin typeface="Gotham Book" panose="02000604040000020004" pitchFamily="2" charset="0"/>
                          <a:ea typeface="+mn-ea"/>
                          <a:cs typeface="+mn-cs"/>
                        </a:rPr>
                        <a:t>, MD </a:t>
                      </a:r>
                      <a:r>
                        <a:rPr lang="en-GB" sz="900" b="0" i="0" kern="1200" dirty="0">
                          <a:solidFill>
                            <a:schemeClr val="bg1"/>
                          </a:solidFill>
                          <a:effectLst/>
                          <a:latin typeface="Gotham Book" panose="02000604040000020004" pitchFamily="2" charset="0"/>
                          <a:ea typeface="+mn-ea"/>
                          <a:cs typeface="+mn-cs"/>
                        </a:rPr>
                        <a:t>(Spain)</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1271087926"/>
                  </a:ext>
                </a:extLst>
              </a:tr>
              <a:tr h="206831">
                <a:tc>
                  <a:txBody>
                    <a:bodyPr/>
                    <a:lstStyle/>
                    <a:p>
                      <a:pPr lvl="0">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16:06 – 16:17</a:t>
                      </a:r>
                      <a:br>
                        <a:rPr lang="en-GB" sz="900" b="1" i="0" kern="1200" dirty="0">
                          <a:solidFill>
                            <a:schemeClr val="bg1"/>
                          </a:solidFill>
                          <a:effectLst/>
                          <a:latin typeface="Gotham Bold" panose="02000604030000020004" pitchFamily="2" charset="0"/>
                          <a:ea typeface="+mn-ea"/>
                          <a:cs typeface="+mn-cs"/>
                        </a:rPr>
                      </a:br>
                      <a:r>
                        <a:rPr lang="en-GB" sz="900" b="0" i="0" kern="1200" dirty="0">
                          <a:solidFill>
                            <a:schemeClr val="bg1"/>
                          </a:solidFill>
                          <a:effectLst/>
                          <a:latin typeface="Gotham Book" panose="02000604040000020004" pitchFamily="2" charset="0"/>
                          <a:ea typeface="+mn-ea"/>
                          <a:cs typeface="+mn-cs"/>
                        </a:rPr>
                        <a:t>11 mins</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lvl="0">
                        <a:lnSpc>
                          <a:spcPts val="800"/>
                        </a:lnSpc>
                        <a:spcBef>
                          <a:spcPts val="0"/>
                        </a:spcBef>
                        <a:spcAft>
                          <a:spcPts val="0"/>
                        </a:spcAft>
                      </a:pPr>
                      <a:r>
                        <a:rPr lang="en-GB" sz="900" b="0" i="0" kern="1200" dirty="0">
                          <a:solidFill>
                            <a:schemeClr val="bg1"/>
                          </a:solidFill>
                          <a:effectLst/>
                          <a:latin typeface="Gotham Book" panose="02000604040000020004" pitchFamily="2" charset="0"/>
                          <a:ea typeface="+mn-ea"/>
                          <a:cs typeface="+mn-cs"/>
                        </a:rPr>
                        <a:t>Q&amp;A session </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lvl="0">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All</a:t>
                      </a:r>
                      <a:endParaRPr lang="en-GB" sz="900" b="0" i="0" kern="1200" dirty="0">
                        <a:solidFill>
                          <a:schemeClr val="bg1"/>
                        </a:solidFill>
                        <a:effectLst/>
                        <a:latin typeface="Gotham Book" panose="0200060404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3160264752"/>
                  </a:ext>
                </a:extLst>
              </a:tr>
              <a:tr h="213254">
                <a:tc>
                  <a:txBody>
                    <a:bodyPr/>
                    <a:lstStyle/>
                    <a:p>
                      <a:pPr lvl="0">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16:17 </a:t>
                      </a:r>
                      <a:r>
                        <a:rPr lang="en-GB" sz="900" b="1" kern="1200" dirty="0">
                          <a:solidFill>
                            <a:schemeClr val="bg1"/>
                          </a:solidFill>
                          <a:effectLst/>
                          <a:latin typeface="Gotham Medium" panose="02000604030000020004" pitchFamily="2" charset="0"/>
                          <a:ea typeface="+mn-ea"/>
                          <a:cs typeface="+mn-cs"/>
                        </a:rPr>
                        <a:t>–</a:t>
                      </a:r>
                      <a:r>
                        <a:rPr lang="en-GB" sz="900" b="1" i="0" kern="1200" dirty="0">
                          <a:solidFill>
                            <a:schemeClr val="bg1"/>
                          </a:solidFill>
                          <a:effectLst/>
                          <a:latin typeface="Gotham Bold" panose="02000604030000020004" pitchFamily="2" charset="0"/>
                          <a:ea typeface="+mn-ea"/>
                          <a:cs typeface="+mn-cs"/>
                        </a:rPr>
                        <a:t> 16:25</a:t>
                      </a:r>
                      <a:br>
                        <a:rPr lang="en-GB" sz="900" b="1" i="0" kern="1200" dirty="0">
                          <a:solidFill>
                            <a:schemeClr val="bg1"/>
                          </a:solidFill>
                          <a:effectLst/>
                          <a:latin typeface="Gotham Bold" panose="02000604030000020004" pitchFamily="2" charset="0"/>
                          <a:ea typeface="+mn-ea"/>
                          <a:cs typeface="+mn-cs"/>
                        </a:rPr>
                      </a:br>
                      <a:r>
                        <a:rPr lang="en-GB" sz="900" b="0" i="0" kern="1200" dirty="0">
                          <a:solidFill>
                            <a:schemeClr val="bg1"/>
                          </a:solidFill>
                          <a:effectLst/>
                          <a:latin typeface="Gotham Bold" panose="02000604030000020004" pitchFamily="2" charset="0"/>
                          <a:ea typeface="+mn-ea"/>
                          <a:cs typeface="+mn-cs"/>
                        </a:rPr>
                        <a:t>7 mins</a:t>
                      </a:r>
                      <a:endParaRPr lang="en-GB" sz="900" b="0" i="0" kern="1200" dirty="0">
                        <a:solidFill>
                          <a:schemeClr val="bg1"/>
                        </a:solidFill>
                        <a:effectLst/>
                        <a:latin typeface="Gotham Book" panose="0200060404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lvl="0">
                        <a:lnSpc>
                          <a:spcPts val="800"/>
                        </a:lnSpc>
                        <a:spcBef>
                          <a:spcPts val="0"/>
                        </a:spcBef>
                        <a:spcAft>
                          <a:spcPts val="0"/>
                        </a:spcAft>
                      </a:pPr>
                      <a:r>
                        <a:rPr lang="en-GB" sz="900" b="1" i="0" kern="1200" dirty="0">
                          <a:solidFill>
                            <a:schemeClr val="bg1"/>
                          </a:solidFill>
                          <a:effectLst/>
                          <a:latin typeface="Gotham Book" panose="02000604040000020004" pitchFamily="2" charset="0"/>
                          <a:ea typeface="+mn-ea"/>
                          <a:cs typeface="+mn-cs"/>
                        </a:rPr>
                        <a:t>**Break**</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lvl="0">
                        <a:lnSpc>
                          <a:spcPts val="800"/>
                        </a:lnSpc>
                        <a:spcBef>
                          <a:spcPts val="0"/>
                        </a:spcBef>
                        <a:spcAft>
                          <a:spcPts val="0"/>
                        </a:spcAft>
                      </a:pPr>
                      <a:endParaRPr lang="en-GB" sz="900" b="1" i="0" kern="1200" dirty="0">
                        <a:solidFill>
                          <a:schemeClr val="bg1"/>
                        </a:solidFill>
                        <a:effectLst/>
                        <a:latin typeface="Gotham Bold" panose="0200060403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426784481"/>
                  </a:ext>
                </a:extLst>
              </a:tr>
              <a:tr h="182384">
                <a:tc gridSpan="2">
                  <a:txBody>
                    <a:bodyPr/>
                    <a:lstStyle/>
                    <a:p>
                      <a:pPr lvl="0" algn="ctr">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2020 EGS Guidelines - The Impact on Medical and Surgical Management of Primary Open-Angle Glaucoma</a:t>
                      </a:r>
                      <a:br>
                        <a:rPr lang="en-GB" sz="900" b="1" i="0" kern="1200" dirty="0">
                          <a:solidFill>
                            <a:schemeClr val="bg1"/>
                          </a:solidFill>
                          <a:effectLst/>
                          <a:latin typeface="Gotham Bold" panose="02000604030000020004" pitchFamily="2" charset="0"/>
                          <a:ea typeface="+mn-ea"/>
                          <a:cs typeface="+mn-cs"/>
                        </a:rPr>
                      </a:br>
                      <a:r>
                        <a:rPr lang="en-GB" sz="900" b="1" i="0" kern="1200" dirty="0">
                          <a:solidFill>
                            <a:schemeClr val="bg1"/>
                          </a:solidFill>
                          <a:effectLst/>
                          <a:latin typeface="Gotham Bold" panose="02000604030000020004" pitchFamily="2" charset="0"/>
                          <a:ea typeface="+mn-ea"/>
                          <a:cs typeface="+mn-cs"/>
                        </a:rPr>
                        <a:t>Part II - Glaucoma Surgery in Depth</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hMerge="1">
                  <a:txBody>
                    <a:bodyPr/>
                    <a:lstStyle/>
                    <a:p>
                      <a:pPr lvl="0">
                        <a:lnSpc>
                          <a:spcPts val="800"/>
                        </a:lnSpc>
                        <a:spcBef>
                          <a:spcPts val="0"/>
                        </a:spcBef>
                        <a:spcAft>
                          <a:spcPts val="0"/>
                        </a:spcAft>
                      </a:pPr>
                      <a:r>
                        <a:rPr lang="en-GB" sz="800" b="1" i="0" kern="1200" dirty="0">
                          <a:solidFill>
                            <a:schemeClr val="bg1"/>
                          </a:solidFill>
                          <a:effectLst/>
                          <a:latin typeface="Gotham Bold" panose="02000604030000020004" pitchFamily="2" charset="0"/>
                          <a:ea typeface="+mn-ea"/>
                          <a:cs typeface="+mn-cs"/>
                        </a:rPr>
                        <a:t>Part II - Glaucoma Surgery in Depth</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lvl="0">
                        <a:lnSpc>
                          <a:spcPts val="800"/>
                        </a:lnSpc>
                        <a:spcBef>
                          <a:spcPts val="0"/>
                        </a:spcBef>
                        <a:spcAft>
                          <a:spcPts val="0"/>
                        </a:spcAft>
                      </a:pPr>
                      <a:r>
                        <a:rPr lang="en-GB" sz="900" b="1" i="0" kern="1200" dirty="0">
                          <a:solidFill>
                            <a:schemeClr val="bg1"/>
                          </a:solidFill>
                          <a:effectLst/>
                          <a:latin typeface="Gotham Book" panose="02000604040000020004" pitchFamily="2" charset="0"/>
                          <a:ea typeface="+mn-ea"/>
                          <a:cs typeface="+mn-cs"/>
                        </a:rPr>
                        <a:t>Moderated by Ingeborg Stalmans, MD &amp; Herbert Reitsamer, MD</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3094621671"/>
                  </a:ext>
                </a:extLst>
              </a:tr>
              <a:tr h="213254">
                <a:tc>
                  <a:txBody>
                    <a:bodyPr/>
                    <a:lstStyle/>
                    <a:p>
                      <a:pPr lvl="0">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16:25 – 16:33</a:t>
                      </a:r>
                      <a:br>
                        <a:rPr lang="en-GB" sz="900" b="1" i="0" kern="1200" dirty="0">
                          <a:solidFill>
                            <a:schemeClr val="bg1"/>
                          </a:solidFill>
                          <a:effectLst/>
                          <a:latin typeface="Gotham Bold" panose="02000604030000020004" pitchFamily="2" charset="0"/>
                          <a:ea typeface="+mn-ea"/>
                          <a:cs typeface="+mn-cs"/>
                        </a:rPr>
                      </a:br>
                      <a:r>
                        <a:rPr lang="en-GB" sz="900" b="0" i="0" kern="1200" dirty="0">
                          <a:solidFill>
                            <a:schemeClr val="bg1"/>
                          </a:solidFill>
                          <a:effectLst/>
                          <a:latin typeface="Gotham Bold" panose="02000604030000020004" pitchFamily="2" charset="0"/>
                          <a:ea typeface="+mn-ea"/>
                          <a:cs typeface="+mn-cs"/>
                        </a:rPr>
                        <a:t>8</a:t>
                      </a:r>
                      <a:r>
                        <a:rPr lang="en-GB" sz="900" b="0" i="0" kern="1200" dirty="0">
                          <a:solidFill>
                            <a:schemeClr val="bg1"/>
                          </a:solidFill>
                          <a:effectLst/>
                          <a:latin typeface="Gotham Book" panose="02000604040000020004" pitchFamily="2" charset="0"/>
                          <a:ea typeface="+mn-ea"/>
                          <a:cs typeface="+mn-cs"/>
                        </a:rPr>
                        <a:t> mins</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lvl="0">
                        <a:lnSpc>
                          <a:spcPts val="800"/>
                        </a:lnSpc>
                        <a:spcBef>
                          <a:spcPts val="0"/>
                        </a:spcBef>
                        <a:spcAft>
                          <a:spcPts val="0"/>
                        </a:spcAft>
                      </a:pPr>
                      <a:r>
                        <a:rPr lang="en-GB" sz="900" b="0" i="0" kern="1200" dirty="0">
                          <a:solidFill>
                            <a:schemeClr val="bg1"/>
                          </a:solidFill>
                          <a:effectLst/>
                          <a:latin typeface="Gotham Book" panose="02000604040000020004" pitchFamily="2" charset="0"/>
                          <a:ea typeface="+mn-ea"/>
                          <a:cs typeface="+mn-cs"/>
                        </a:rPr>
                        <a:t>The optimal union of the right patient at the right time</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lvl="0">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Marta </a:t>
                      </a:r>
                      <a:r>
                        <a:rPr lang="en-GB" sz="900" b="1" i="0" kern="1200" dirty="0" err="1">
                          <a:solidFill>
                            <a:schemeClr val="bg1"/>
                          </a:solidFill>
                          <a:effectLst/>
                          <a:latin typeface="Gotham Bold" panose="02000604030000020004" pitchFamily="2" charset="0"/>
                          <a:ea typeface="+mn-ea"/>
                          <a:cs typeface="+mn-cs"/>
                        </a:rPr>
                        <a:t>Pazos</a:t>
                      </a:r>
                      <a:r>
                        <a:rPr lang="en-GB" sz="900" b="1" i="0" kern="1200" dirty="0">
                          <a:solidFill>
                            <a:schemeClr val="bg1"/>
                          </a:solidFill>
                          <a:effectLst/>
                          <a:latin typeface="Gotham Bold" panose="02000604030000020004" pitchFamily="2" charset="0"/>
                          <a:ea typeface="+mn-ea"/>
                          <a:cs typeface="+mn-cs"/>
                        </a:rPr>
                        <a:t>, MD </a:t>
                      </a:r>
                      <a:r>
                        <a:rPr lang="en-GB" sz="900" b="0" i="0" kern="1200" dirty="0">
                          <a:solidFill>
                            <a:schemeClr val="bg1"/>
                          </a:solidFill>
                          <a:effectLst/>
                          <a:latin typeface="Gotham Book" panose="02000604040000020004" pitchFamily="2" charset="0"/>
                          <a:ea typeface="+mn-ea"/>
                          <a:cs typeface="+mn-cs"/>
                        </a:rPr>
                        <a:t>(Spain)</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2479499459"/>
                  </a:ext>
                </a:extLst>
              </a:tr>
              <a:tr h="213254">
                <a:tc>
                  <a:txBody>
                    <a:bodyPr/>
                    <a:lstStyle/>
                    <a:p>
                      <a:pPr marL="0" marR="0" lvl="0" indent="0" algn="l" defTabSz="914400" rtl="0" eaLnBrk="1" fontAlgn="auto" latinLnBrk="0" hangingPunct="1">
                        <a:lnSpc>
                          <a:spcPts val="800"/>
                        </a:lnSpc>
                        <a:spcBef>
                          <a:spcPts val="0"/>
                        </a:spcBef>
                        <a:spcAft>
                          <a:spcPts val="0"/>
                        </a:spcAft>
                        <a:buClrTx/>
                        <a:buSzTx/>
                        <a:buFontTx/>
                        <a:buNone/>
                        <a:tabLst/>
                        <a:defRPr/>
                      </a:pPr>
                      <a:r>
                        <a:rPr lang="en-GB" sz="900" b="1" i="0" kern="1200" dirty="0">
                          <a:solidFill>
                            <a:schemeClr val="bg1"/>
                          </a:solidFill>
                          <a:effectLst/>
                          <a:latin typeface="Gotham Bold" panose="02000604030000020004" pitchFamily="2" charset="0"/>
                          <a:ea typeface="+mn-ea"/>
                          <a:cs typeface="+mn-cs"/>
                        </a:rPr>
                        <a:t>16:33 – 16:45</a:t>
                      </a:r>
                    </a:p>
                    <a:p>
                      <a:pPr marL="0" marR="0" lvl="0" indent="0" algn="l" defTabSz="914400" rtl="0" eaLnBrk="1" fontAlgn="auto" latinLnBrk="0" hangingPunct="1">
                        <a:lnSpc>
                          <a:spcPts val="800"/>
                        </a:lnSpc>
                        <a:spcBef>
                          <a:spcPts val="0"/>
                        </a:spcBef>
                        <a:spcAft>
                          <a:spcPts val="0"/>
                        </a:spcAft>
                        <a:buClrTx/>
                        <a:buSzTx/>
                        <a:buFontTx/>
                        <a:buNone/>
                        <a:tabLst/>
                        <a:defRPr/>
                      </a:pPr>
                      <a:r>
                        <a:rPr lang="en-GB" sz="900" b="0" i="0" kern="1200" dirty="0">
                          <a:solidFill>
                            <a:schemeClr val="bg1"/>
                          </a:solidFill>
                          <a:effectLst/>
                          <a:latin typeface="Gotham Book" panose="02000604040000020004" pitchFamily="2" charset="0"/>
                          <a:ea typeface="+mn-ea"/>
                          <a:cs typeface="+mn-cs"/>
                        </a:rPr>
                        <a:t>8 mins</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lvl="0">
                        <a:lnSpc>
                          <a:spcPts val="800"/>
                        </a:lnSpc>
                        <a:spcBef>
                          <a:spcPts val="0"/>
                        </a:spcBef>
                        <a:spcAft>
                          <a:spcPts val="0"/>
                        </a:spcAft>
                      </a:pPr>
                      <a:r>
                        <a:rPr lang="en-GB" sz="900" b="0" i="0" kern="1200" dirty="0">
                          <a:solidFill>
                            <a:schemeClr val="bg1"/>
                          </a:solidFill>
                          <a:effectLst/>
                          <a:latin typeface="Gotham Book" panose="02000604040000020004" pitchFamily="2" charset="0"/>
                          <a:ea typeface="+mn-ea"/>
                          <a:cs typeface="+mn-cs"/>
                        </a:rPr>
                        <a:t>Pearls and pitfalls for an Ab </a:t>
                      </a:r>
                      <a:r>
                        <a:rPr lang="en-GB" sz="900" b="0" i="0" kern="1200" dirty="0" err="1">
                          <a:solidFill>
                            <a:schemeClr val="bg1"/>
                          </a:solidFill>
                          <a:effectLst/>
                          <a:latin typeface="Gotham Book" panose="02000604040000020004" pitchFamily="2" charset="0"/>
                          <a:ea typeface="+mn-ea"/>
                          <a:cs typeface="+mn-cs"/>
                        </a:rPr>
                        <a:t>Interno</a:t>
                      </a:r>
                      <a:r>
                        <a:rPr lang="en-GB" sz="900" b="0" i="0" kern="1200" dirty="0">
                          <a:solidFill>
                            <a:schemeClr val="bg1"/>
                          </a:solidFill>
                          <a:effectLst/>
                          <a:latin typeface="Gotham Book" panose="02000604040000020004" pitchFamily="2" charset="0"/>
                          <a:ea typeface="+mn-ea"/>
                          <a:cs typeface="+mn-cs"/>
                        </a:rPr>
                        <a:t> approach</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Antonio </a:t>
                      </a:r>
                      <a:r>
                        <a:rPr lang="en-GB" sz="900" b="1" i="0" kern="1200" dirty="0" err="1">
                          <a:solidFill>
                            <a:schemeClr val="bg1"/>
                          </a:solidFill>
                          <a:effectLst/>
                          <a:latin typeface="Gotham Bold" panose="02000604030000020004" pitchFamily="2" charset="0"/>
                          <a:ea typeface="+mn-ea"/>
                          <a:cs typeface="+mn-cs"/>
                        </a:rPr>
                        <a:t>Fea</a:t>
                      </a:r>
                      <a:r>
                        <a:rPr lang="en-GB" sz="900" b="1" i="0" kern="1200" dirty="0">
                          <a:solidFill>
                            <a:schemeClr val="bg1"/>
                          </a:solidFill>
                          <a:effectLst/>
                          <a:latin typeface="Gotham Bold" panose="02000604030000020004" pitchFamily="2" charset="0"/>
                          <a:ea typeface="+mn-ea"/>
                          <a:cs typeface="+mn-cs"/>
                        </a:rPr>
                        <a:t>, MD </a:t>
                      </a:r>
                      <a:r>
                        <a:rPr lang="en-GB" sz="900" b="0" i="0" kern="1200" dirty="0">
                          <a:solidFill>
                            <a:schemeClr val="bg1"/>
                          </a:solidFill>
                          <a:effectLst/>
                          <a:latin typeface="Gotham Book" panose="02000604040000020004" pitchFamily="2" charset="0"/>
                          <a:ea typeface="+mn-ea"/>
                          <a:cs typeface="+mn-cs"/>
                        </a:rPr>
                        <a:t>(Italy)</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15064440"/>
                  </a:ext>
                </a:extLst>
              </a:tr>
              <a:tr h="213254">
                <a:tc>
                  <a:txBody>
                    <a:bodyPr/>
                    <a:lstStyle/>
                    <a:p>
                      <a:pPr lvl="0">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16:45 – 17:00</a:t>
                      </a:r>
                    </a:p>
                    <a:p>
                      <a:pPr lvl="0">
                        <a:lnSpc>
                          <a:spcPts val="800"/>
                        </a:lnSpc>
                        <a:spcBef>
                          <a:spcPts val="0"/>
                        </a:spcBef>
                        <a:spcAft>
                          <a:spcPts val="0"/>
                        </a:spcAft>
                      </a:pPr>
                      <a:r>
                        <a:rPr lang="en-GB" sz="900" b="0" i="0" kern="1200" dirty="0">
                          <a:solidFill>
                            <a:schemeClr val="bg1"/>
                          </a:solidFill>
                          <a:effectLst/>
                          <a:latin typeface="Gotham Book" panose="02000604040000020004" pitchFamily="2" charset="0"/>
                          <a:ea typeface="+mn-ea"/>
                          <a:cs typeface="+mn-cs"/>
                        </a:rPr>
                        <a:t>15 mins</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lvl="0">
                        <a:lnSpc>
                          <a:spcPts val="800"/>
                        </a:lnSpc>
                        <a:spcBef>
                          <a:spcPts val="0"/>
                        </a:spcBef>
                        <a:spcAft>
                          <a:spcPts val="0"/>
                        </a:spcAft>
                      </a:pPr>
                      <a:r>
                        <a:rPr lang="en-GB" sz="900" b="0" i="0" kern="1200" dirty="0">
                          <a:solidFill>
                            <a:schemeClr val="bg1"/>
                          </a:solidFill>
                          <a:effectLst/>
                          <a:latin typeface="Gotham Book" panose="02000604040000020004" pitchFamily="2" charset="0"/>
                          <a:ea typeface="+mn-ea"/>
                          <a:cs typeface="+mn-cs"/>
                        </a:rPr>
                        <a:t>Ten tips to optimise an Ab </a:t>
                      </a:r>
                      <a:r>
                        <a:rPr lang="en-GB" sz="900" b="0" i="0" kern="1200" dirty="0" err="1">
                          <a:solidFill>
                            <a:schemeClr val="bg1"/>
                          </a:solidFill>
                          <a:effectLst/>
                          <a:latin typeface="Gotham Book" panose="02000604040000020004" pitchFamily="2" charset="0"/>
                          <a:ea typeface="+mn-ea"/>
                          <a:cs typeface="+mn-cs"/>
                        </a:rPr>
                        <a:t>Interno</a:t>
                      </a:r>
                      <a:r>
                        <a:rPr lang="en-GB" sz="900" b="0" i="0" kern="1200" dirty="0">
                          <a:solidFill>
                            <a:schemeClr val="bg1"/>
                          </a:solidFill>
                          <a:effectLst/>
                          <a:latin typeface="Gotham Book" panose="02000604040000020004" pitchFamily="2" charset="0"/>
                          <a:ea typeface="+mn-ea"/>
                          <a:cs typeface="+mn-cs"/>
                        </a:rPr>
                        <a:t> approach </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Ike Ahmed, MD </a:t>
                      </a:r>
                      <a:r>
                        <a:rPr lang="en-GB" sz="900" b="0" i="0" kern="1200" dirty="0">
                          <a:solidFill>
                            <a:schemeClr val="bg1"/>
                          </a:solidFill>
                          <a:effectLst/>
                          <a:latin typeface="Gotham Bold" panose="02000604030000020004" pitchFamily="2" charset="0"/>
                          <a:ea typeface="+mn-ea"/>
                          <a:cs typeface="+mn-cs"/>
                        </a:rPr>
                        <a:t>(Canada)</a:t>
                      </a:r>
                      <a:endParaRPr lang="en-GB" sz="900" b="0" i="0" kern="1200" dirty="0">
                        <a:solidFill>
                          <a:schemeClr val="bg1"/>
                        </a:solidFill>
                        <a:effectLst/>
                        <a:latin typeface="Gotham Book" panose="0200060404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1399903022"/>
                  </a:ext>
                </a:extLst>
              </a:tr>
              <a:tr h="293364">
                <a:tc>
                  <a:txBody>
                    <a:bodyPr/>
                    <a:lstStyle/>
                    <a:p>
                      <a:pPr lvl="0" algn="l">
                        <a:lnSpc>
                          <a:spcPts val="800"/>
                        </a:lnSpc>
                        <a:spcBef>
                          <a:spcPts val="0"/>
                        </a:spcBef>
                        <a:spcAft>
                          <a:spcPts val="0"/>
                        </a:spcAft>
                      </a:pPr>
                      <a:r>
                        <a:rPr lang="en-US" sz="900" b="1" dirty="0">
                          <a:solidFill>
                            <a:schemeClr val="bg1"/>
                          </a:solidFill>
                        </a:rPr>
                        <a:t>17:00 – 17:25</a:t>
                      </a:r>
                      <a:br>
                        <a:rPr lang="en-US" sz="900" dirty="0">
                          <a:solidFill>
                            <a:schemeClr val="bg1"/>
                          </a:solidFill>
                        </a:rPr>
                      </a:br>
                      <a:r>
                        <a:rPr lang="en-US" sz="900" dirty="0">
                          <a:solidFill>
                            <a:schemeClr val="bg1"/>
                          </a:solidFill>
                        </a:rPr>
                        <a:t>25 mins </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lvl="0">
                        <a:lnSpc>
                          <a:spcPts val="800"/>
                        </a:lnSpc>
                        <a:spcBef>
                          <a:spcPts val="0"/>
                        </a:spcBef>
                        <a:spcAft>
                          <a:spcPts val="0"/>
                        </a:spcAft>
                      </a:pPr>
                      <a:r>
                        <a:rPr lang="en-GB" sz="900" b="0" i="0" kern="1200" dirty="0">
                          <a:solidFill>
                            <a:schemeClr val="bg1"/>
                          </a:solidFill>
                          <a:effectLst/>
                          <a:latin typeface="Gotham Book" panose="02000604040000020004" pitchFamily="2" charset="0"/>
                          <a:ea typeface="+mn-ea"/>
                          <a:cs typeface="+mn-cs"/>
                        </a:rPr>
                        <a:t>Q&amp;A session </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Moderated by Ingeborg Stalmans, MD &amp; Herbert Reitsamer, MD</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2802520373"/>
                  </a:ext>
                </a:extLst>
              </a:tr>
              <a:tr h="293364">
                <a:tc>
                  <a:txBody>
                    <a:bodyPr/>
                    <a:lstStyle/>
                    <a:p>
                      <a:pPr lvl="0" algn="l">
                        <a:lnSpc>
                          <a:spcPts val="800"/>
                        </a:lnSpc>
                        <a:spcBef>
                          <a:spcPts val="0"/>
                        </a:spcBef>
                        <a:spcAft>
                          <a:spcPts val="0"/>
                        </a:spcAft>
                      </a:pPr>
                      <a:r>
                        <a:rPr lang="en-US" sz="900" b="1" dirty="0">
                          <a:solidFill>
                            <a:schemeClr val="bg1"/>
                          </a:solidFill>
                        </a:rPr>
                        <a:t>17:25 </a:t>
                      </a:r>
                      <a:r>
                        <a:rPr lang="en-GB" sz="900" b="1" i="0" kern="1200" dirty="0">
                          <a:solidFill>
                            <a:schemeClr val="bg1"/>
                          </a:solidFill>
                          <a:effectLst/>
                          <a:latin typeface="Gotham Bold" panose="02000604030000020004" pitchFamily="2" charset="0"/>
                          <a:ea typeface="+mn-ea"/>
                          <a:cs typeface="+mn-cs"/>
                        </a:rPr>
                        <a:t>– </a:t>
                      </a:r>
                      <a:r>
                        <a:rPr lang="en-US" sz="900" b="1" dirty="0">
                          <a:solidFill>
                            <a:schemeClr val="bg1"/>
                          </a:solidFill>
                        </a:rPr>
                        <a:t>17:30</a:t>
                      </a:r>
                      <a:br>
                        <a:rPr lang="en-US" sz="900" b="1" dirty="0">
                          <a:solidFill>
                            <a:schemeClr val="bg1"/>
                          </a:solidFill>
                        </a:rPr>
                      </a:br>
                      <a:r>
                        <a:rPr lang="en-US" sz="900" b="0" dirty="0">
                          <a:solidFill>
                            <a:schemeClr val="bg1"/>
                          </a:solidFill>
                        </a:rPr>
                        <a:t>5 mins</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2F3335"/>
                    </a:solidFill>
                  </a:tcPr>
                </a:tc>
                <a:tc>
                  <a:txBody>
                    <a:bodyPr/>
                    <a:lstStyle/>
                    <a:p>
                      <a:pPr lvl="0">
                        <a:lnSpc>
                          <a:spcPts val="800"/>
                        </a:lnSpc>
                        <a:spcBef>
                          <a:spcPts val="0"/>
                        </a:spcBef>
                        <a:spcAft>
                          <a:spcPts val="0"/>
                        </a:spcAft>
                      </a:pPr>
                      <a:r>
                        <a:rPr lang="en-GB" sz="900" b="0" i="0" kern="1200" dirty="0">
                          <a:solidFill>
                            <a:schemeClr val="bg1"/>
                          </a:solidFill>
                          <a:effectLst/>
                          <a:latin typeface="Gotham Book" panose="02000604040000020004" pitchFamily="2" charset="0"/>
                          <a:ea typeface="+mn-ea"/>
                          <a:cs typeface="+mn-cs"/>
                        </a:rPr>
                        <a:t>Conclusions </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2F3335"/>
                    </a:solidFill>
                  </a:tcPr>
                </a:tc>
                <a:tc>
                  <a:txBody>
                    <a:bodyPr/>
                    <a:lstStyle/>
                    <a:p>
                      <a:pPr>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Chairs</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2F3335"/>
                    </a:solidFill>
                  </a:tcPr>
                </a:tc>
                <a:extLst>
                  <a:ext uri="{0D108BD9-81ED-4DB2-BD59-A6C34878D82A}">
                    <a16:rowId xmlns:a16="http://schemas.microsoft.com/office/drawing/2014/main" val="60794432"/>
                  </a:ext>
                </a:extLst>
              </a:tr>
            </a:tbl>
          </a:graphicData>
        </a:graphic>
      </p:graphicFrame>
      <p:pic>
        <p:nvPicPr>
          <p:cNvPr id="3" name="Picture 2">
            <a:extLst>
              <a:ext uri="{FF2B5EF4-FFF2-40B4-BE49-F238E27FC236}">
                <a16:creationId xmlns:a16="http://schemas.microsoft.com/office/drawing/2014/main" id="{3110144C-CF84-443A-A03A-3CDCFE124D3D}"/>
              </a:ext>
            </a:extLst>
          </p:cNvPr>
          <p:cNvPicPr>
            <a:picLocks noChangeAspect="1"/>
          </p:cNvPicPr>
          <p:nvPr/>
        </p:nvPicPr>
        <p:blipFill rotWithShape="1">
          <a:blip r:embed="rId4"/>
          <a:srcRect b="70751"/>
          <a:stretch/>
        </p:blipFill>
        <p:spPr>
          <a:xfrm>
            <a:off x="1804221" y="180212"/>
            <a:ext cx="2986501" cy="241781"/>
          </a:xfrm>
          <a:prstGeom prst="rect">
            <a:avLst/>
          </a:prstGeom>
        </p:spPr>
      </p:pic>
      <p:pic>
        <p:nvPicPr>
          <p:cNvPr id="15" name="Picture 14">
            <a:extLst>
              <a:ext uri="{FF2B5EF4-FFF2-40B4-BE49-F238E27FC236}">
                <a16:creationId xmlns:a16="http://schemas.microsoft.com/office/drawing/2014/main" id="{DD72B183-6925-4C31-95DD-BE1BC14C5471}"/>
              </a:ext>
            </a:extLst>
          </p:cNvPr>
          <p:cNvPicPr>
            <a:picLocks noChangeAspect="1"/>
          </p:cNvPicPr>
          <p:nvPr/>
        </p:nvPicPr>
        <p:blipFill rotWithShape="1">
          <a:blip r:embed="rId4"/>
          <a:srcRect l="-589" t="33712" r="589" b="33346"/>
          <a:stretch/>
        </p:blipFill>
        <p:spPr>
          <a:xfrm>
            <a:off x="4616786" y="189978"/>
            <a:ext cx="2986501" cy="272305"/>
          </a:xfrm>
          <a:prstGeom prst="rect">
            <a:avLst/>
          </a:prstGeom>
        </p:spPr>
      </p:pic>
      <p:pic>
        <p:nvPicPr>
          <p:cNvPr id="17" name="Picture 16">
            <a:extLst>
              <a:ext uri="{FF2B5EF4-FFF2-40B4-BE49-F238E27FC236}">
                <a16:creationId xmlns:a16="http://schemas.microsoft.com/office/drawing/2014/main" id="{8AC6EFB3-441E-4BE4-8964-829DE7BF8FA7}"/>
              </a:ext>
            </a:extLst>
          </p:cNvPr>
          <p:cNvPicPr>
            <a:picLocks noChangeAspect="1"/>
          </p:cNvPicPr>
          <p:nvPr/>
        </p:nvPicPr>
        <p:blipFill rotWithShape="1">
          <a:blip r:embed="rId4"/>
          <a:srcRect l="14730" t="67110" b="3641"/>
          <a:stretch/>
        </p:blipFill>
        <p:spPr>
          <a:xfrm>
            <a:off x="7627405" y="187405"/>
            <a:ext cx="2546583" cy="241781"/>
          </a:xfrm>
          <a:prstGeom prst="rect">
            <a:avLst/>
          </a:prstGeom>
        </p:spPr>
      </p:pic>
      <p:graphicFrame>
        <p:nvGraphicFramePr>
          <p:cNvPr id="19" name="Table 21">
            <a:extLst>
              <a:ext uri="{FF2B5EF4-FFF2-40B4-BE49-F238E27FC236}">
                <a16:creationId xmlns:a16="http://schemas.microsoft.com/office/drawing/2014/main" id="{98609351-6637-4C16-A460-5CD506AF8983}"/>
              </a:ext>
            </a:extLst>
          </p:cNvPr>
          <p:cNvGraphicFramePr>
            <a:graphicFrameLocks noGrp="1"/>
          </p:cNvGraphicFramePr>
          <p:nvPr>
            <p:extLst>
              <p:ext uri="{D42A27DB-BD31-4B8C-83A1-F6EECF244321}">
                <p14:modId xmlns:p14="http://schemas.microsoft.com/office/powerpoint/2010/main" val="3533324705"/>
              </p:ext>
            </p:extLst>
          </p:nvPr>
        </p:nvGraphicFramePr>
        <p:xfrm>
          <a:off x="8110897" y="616591"/>
          <a:ext cx="3998805" cy="2010412"/>
        </p:xfrm>
        <a:graphic>
          <a:graphicData uri="http://schemas.openxmlformats.org/drawingml/2006/table">
            <a:tbl>
              <a:tblPr bandRow="1">
                <a:tableStyleId>{073A0DAA-6AF3-43AB-8588-CEC1D06C72B9}</a:tableStyleId>
              </a:tblPr>
              <a:tblGrid>
                <a:gridCol w="845096">
                  <a:extLst>
                    <a:ext uri="{9D8B030D-6E8A-4147-A177-3AD203B41FA5}">
                      <a16:colId xmlns:a16="http://schemas.microsoft.com/office/drawing/2014/main" val="3343880251"/>
                    </a:ext>
                  </a:extLst>
                </a:gridCol>
                <a:gridCol w="1768979">
                  <a:extLst>
                    <a:ext uri="{9D8B030D-6E8A-4147-A177-3AD203B41FA5}">
                      <a16:colId xmlns:a16="http://schemas.microsoft.com/office/drawing/2014/main" val="183676269"/>
                    </a:ext>
                  </a:extLst>
                </a:gridCol>
                <a:gridCol w="1384730">
                  <a:extLst>
                    <a:ext uri="{9D8B030D-6E8A-4147-A177-3AD203B41FA5}">
                      <a16:colId xmlns:a16="http://schemas.microsoft.com/office/drawing/2014/main" val="1638824717"/>
                    </a:ext>
                  </a:extLst>
                </a:gridCol>
              </a:tblGrid>
              <a:tr h="118712">
                <a:tc>
                  <a:txBody>
                    <a:bodyPr/>
                    <a:lstStyle/>
                    <a:p>
                      <a:pPr marL="0" marR="0" lvl="0" indent="0" algn="l" defTabSz="914400" rtl="0" eaLnBrk="1" fontAlgn="auto" latinLnBrk="0" hangingPunct="1">
                        <a:lnSpc>
                          <a:spcPts val="800"/>
                        </a:lnSpc>
                        <a:spcBef>
                          <a:spcPts val="0"/>
                        </a:spcBef>
                        <a:spcAft>
                          <a:spcPts val="0"/>
                        </a:spcAft>
                        <a:buClrTx/>
                        <a:buSzTx/>
                        <a:buFontTx/>
                        <a:buNone/>
                        <a:tabLst/>
                        <a:defRPr/>
                      </a:pPr>
                      <a:r>
                        <a:rPr lang="en-GB" sz="900" b="1" i="0" kern="1200" dirty="0">
                          <a:solidFill>
                            <a:schemeClr val="bg1"/>
                          </a:solidFill>
                          <a:effectLst/>
                          <a:latin typeface="Gotham Bold" panose="02000604030000020004" pitchFamily="2" charset="0"/>
                          <a:ea typeface="+mn-ea"/>
                          <a:cs typeface="+mn-cs"/>
                        </a:rPr>
                        <a:t>Time (BST)</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2F3335"/>
                    </a:solidFill>
                  </a:tcPr>
                </a:tc>
                <a:tc gridSpan="2">
                  <a:txBody>
                    <a:bodyPr/>
                    <a:lstStyle/>
                    <a:p>
                      <a:pPr marL="0" marR="0" lvl="0" indent="0" algn="l" defTabSz="914400" rtl="0" eaLnBrk="1" fontAlgn="auto" latinLnBrk="0" hangingPunct="1">
                        <a:lnSpc>
                          <a:spcPts val="800"/>
                        </a:lnSpc>
                        <a:spcBef>
                          <a:spcPts val="0"/>
                        </a:spcBef>
                        <a:spcAft>
                          <a:spcPts val="0"/>
                        </a:spcAft>
                        <a:buClrTx/>
                        <a:buSzTx/>
                        <a:buFontTx/>
                        <a:buNone/>
                        <a:tabLst/>
                        <a:defRPr/>
                      </a:pPr>
                      <a:endParaRPr lang="en-GB" sz="900" b="1" i="0" kern="1200" dirty="0">
                        <a:solidFill>
                          <a:schemeClr val="bg1"/>
                        </a:solidFill>
                        <a:effectLst/>
                        <a:latin typeface="Gotham Bold" panose="0200060403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2F3335"/>
                    </a:solidFill>
                  </a:tcPr>
                </a:tc>
                <a:tc hMerge="1">
                  <a:txBody>
                    <a:bodyPr/>
                    <a:lstStyle/>
                    <a:p>
                      <a:pPr lvl="0">
                        <a:lnSpc>
                          <a:spcPts val="800"/>
                        </a:lnSpc>
                        <a:spcBef>
                          <a:spcPts val="0"/>
                        </a:spcBef>
                        <a:spcAft>
                          <a:spcPts val="0"/>
                        </a:spcAft>
                      </a:pPr>
                      <a:endParaRPr lang="en-GB" sz="800" kern="1200" dirty="0">
                        <a:solidFill>
                          <a:schemeClr val="bg1"/>
                        </a:solidFill>
                        <a:effectLst/>
                        <a:latin typeface="+mn-lt"/>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595959"/>
                    </a:solidFill>
                  </a:tcPr>
                </a:tc>
                <a:extLst>
                  <a:ext uri="{0D108BD9-81ED-4DB2-BD59-A6C34878D82A}">
                    <a16:rowId xmlns:a16="http://schemas.microsoft.com/office/drawing/2014/main" val="1016976340"/>
                  </a:ext>
                </a:extLst>
              </a:tr>
              <a:tr h="293364">
                <a:tc>
                  <a:txBody>
                    <a:bodyPr/>
                    <a:lstStyle/>
                    <a:p>
                      <a:pPr lvl="0">
                        <a:lnSpc>
                          <a:spcPts val="800"/>
                        </a:lnSpc>
                        <a:spcBef>
                          <a:spcPts val="0"/>
                        </a:spcBef>
                        <a:spcAft>
                          <a:spcPts val="0"/>
                        </a:spcAft>
                      </a:pPr>
                      <a:r>
                        <a:rPr lang="en-GB" sz="900" b="1" kern="1200" dirty="0">
                          <a:solidFill>
                            <a:schemeClr val="bg1"/>
                          </a:solidFill>
                          <a:effectLst/>
                          <a:latin typeface="Gotham Medium" panose="02000604030000020004" pitchFamily="2" charset="0"/>
                          <a:ea typeface="+mn-ea"/>
                          <a:cs typeface="+mn-cs"/>
                        </a:rPr>
                        <a:t>17:45 </a:t>
                      </a:r>
                      <a:r>
                        <a:rPr lang="en-GB" sz="900" b="1" i="0" kern="1200" dirty="0">
                          <a:solidFill>
                            <a:schemeClr val="bg1"/>
                          </a:solidFill>
                          <a:effectLst/>
                          <a:latin typeface="Gotham Bold" panose="02000604030000020004" pitchFamily="2" charset="0"/>
                          <a:ea typeface="+mn-ea"/>
                          <a:cs typeface="+mn-cs"/>
                        </a:rPr>
                        <a:t>– </a:t>
                      </a:r>
                      <a:r>
                        <a:rPr lang="en-GB" sz="900" b="1" kern="1200" dirty="0">
                          <a:solidFill>
                            <a:schemeClr val="bg1"/>
                          </a:solidFill>
                          <a:effectLst/>
                          <a:latin typeface="Gotham Medium" panose="02000604030000020004" pitchFamily="2" charset="0"/>
                          <a:ea typeface="+mn-ea"/>
                          <a:cs typeface="+mn-cs"/>
                        </a:rPr>
                        <a:t>18:00</a:t>
                      </a:r>
                    </a:p>
                    <a:p>
                      <a:pPr lvl="0">
                        <a:lnSpc>
                          <a:spcPts val="800"/>
                        </a:lnSpc>
                        <a:spcBef>
                          <a:spcPts val="0"/>
                        </a:spcBef>
                        <a:spcAft>
                          <a:spcPts val="0"/>
                        </a:spcAft>
                      </a:pPr>
                      <a:r>
                        <a:rPr lang="en-GB" sz="900" b="0" i="0" kern="1200" dirty="0">
                          <a:solidFill>
                            <a:schemeClr val="bg1"/>
                          </a:solidFill>
                          <a:effectLst/>
                          <a:latin typeface="Gotham Book" panose="02000604040000020004" pitchFamily="2" charset="0"/>
                          <a:ea typeface="+mn-ea"/>
                          <a:cs typeface="+mn-cs"/>
                        </a:rPr>
                        <a:t>15 mins Q&amp;A</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marL="0" marR="0" lvl="0" indent="0" algn="l" defTabSz="914400" rtl="0" eaLnBrk="1" fontAlgn="auto" latinLnBrk="0" hangingPunct="1">
                        <a:lnSpc>
                          <a:spcPts val="800"/>
                        </a:lnSpc>
                        <a:spcBef>
                          <a:spcPts val="0"/>
                        </a:spcBef>
                        <a:spcAft>
                          <a:spcPts val="0"/>
                        </a:spcAft>
                        <a:buClrTx/>
                        <a:buSzTx/>
                        <a:buFontTx/>
                        <a:buNone/>
                        <a:tabLst/>
                        <a:defRPr/>
                      </a:pPr>
                      <a:r>
                        <a:rPr lang="en-GB" sz="900" b="0" i="0" kern="1200" dirty="0">
                          <a:solidFill>
                            <a:schemeClr val="bg1"/>
                          </a:solidFill>
                          <a:effectLst/>
                          <a:latin typeface="Gotham Book" panose="02000604040000020004" pitchFamily="2" charset="0"/>
                          <a:ea typeface="+mn-ea"/>
                          <a:cs typeface="+mn-cs"/>
                        </a:rPr>
                        <a:t>XEN 45 in the Clinic – A Session of Case Studies </a:t>
                      </a:r>
                      <a:endParaRPr lang="en-GB" sz="900" b="1" i="0" kern="1200" dirty="0">
                        <a:solidFill>
                          <a:schemeClr val="bg1"/>
                        </a:solidFill>
                        <a:effectLst/>
                        <a:latin typeface="Gotham Bold" panose="0200060403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lvl="0">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Paul </a:t>
                      </a:r>
                      <a:r>
                        <a:rPr lang="en-GB" sz="900" b="1" i="0" kern="1200" dirty="0" err="1">
                          <a:solidFill>
                            <a:schemeClr val="bg1"/>
                          </a:solidFill>
                          <a:effectLst/>
                          <a:latin typeface="Gotham Bold" panose="02000604030000020004" pitchFamily="2" charset="0"/>
                          <a:ea typeface="+mn-ea"/>
                          <a:cs typeface="+mn-cs"/>
                        </a:rPr>
                        <a:t>Harasymowycz</a:t>
                      </a:r>
                      <a:r>
                        <a:rPr lang="en-GB" sz="900" b="1" i="0" kern="1200" dirty="0">
                          <a:solidFill>
                            <a:schemeClr val="bg1"/>
                          </a:solidFill>
                          <a:effectLst/>
                          <a:latin typeface="Gotham Bold" panose="02000604030000020004" pitchFamily="2" charset="0"/>
                          <a:ea typeface="+mn-ea"/>
                          <a:cs typeface="+mn-cs"/>
                        </a:rPr>
                        <a:t>, MD </a:t>
                      </a:r>
                      <a:r>
                        <a:rPr lang="en-GB" sz="900" b="0" i="0" kern="1200" dirty="0">
                          <a:solidFill>
                            <a:schemeClr val="bg1"/>
                          </a:solidFill>
                          <a:effectLst/>
                          <a:latin typeface="Gotham Bold" panose="02000604030000020004" pitchFamily="2" charset="0"/>
                          <a:ea typeface="+mn-ea"/>
                          <a:cs typeface="+mn-cs"/>
                        </a:rPr>
                        <a:t>(Canada) </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102865674"/>
                  </a:ext>
                </a:extLst>
              </a:tr>
              <a:tr h="293364">
                <a:tc>
                  <a:txBody>
                    <a:bodyPr/>
                    <a:lstStyle/>
                    <a:p>
                      <a:pPr lvl="0">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On-Demand Video</a:t>
                      </a:r>
                      <a:endParaRPr lang="en-GB" sz="900" b="0" i="0" kern="1200" dirty="0">
                        <a:solidFill>
                          <a:schemeClr val="bg1"/>
                        </a:solidFill>
                        <a:effectLst/>
                        <a:latin typeface="Gotham Book" panose="0200060404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lvl="0">
                        <a:lnSpc>
                          <a:spcPts val="800"/>
                        </a:lnSpc>
                        <a:spcBef>
                          <a:spcPts val="0"/>
                        </a:spcBef>
                        <a:spcAft>
                          <a:spcPts val="0"/>
                        </a:spcAft>
                      </a:pPr>
                      <a:r>
                        <a:rPr lang="en-GB" sz="900" b="0" kern="1200" dirty="0">
                          <a:solidFill>
                            <a:schemeClr val="bg1"/>
                          </a:solidFill>
                          <a:effectLst/>
                          <a:latin typeface="Gotham Medium" panose="02000604030000020004" pitchFamily="2" charset="0"/>
                          <a:ea typeface="+mn-ea"/>
                          <a:cs typeface="+mn-cs"/>
                        </a:rPr>
                        <a:t>Meet the researcher: ‘Primary Needling of the Ab </a:t>
                      </a:r>
                      <a:r>
                        <a:rPr lang="en-GB" sz="900" b="0" kern="1200" dirty="0" err="1">
                          <a:solidFill>
                            <a:schemeClr val="bg1"/>
                          </a:solidFill>
                          <a:effectLst/>
                          <a:latin typeface="Gotham Medium" panose="02000604030000020004" pitchFamily="2" charset="0"/>
                          <a:ea typeface="+mn-ea"/>
                          <a:cs typeface="+mn-cs"/>
                        </a:rPr>
                        <a:t>Interno</a:t>
                      </a:r>
                      <a:r>
                        <a:rPr lang="en-GB" sz="900" b="0" kern="1200" dirty="0">
                          <a:solidFill>
                            <a:schemeClr val="bg1"/>
                          </a:solidFill>
                          <a:effectLst/>
                          <a:latin typeface="Gotham Medium" panose="02000604030000020004" pitchFamily="2" charset="0"/>
                          <a:ea typeface="+mn-ea"/>
                          <a:cs typeface="+mn-cs"/>
                        </a:rPr>
                        <a:t> </a:t>
                      </a:r>
                      <a:r>
                        <a:rPr lang="en-GB" sz="900" b="0" kern="1200" dirty="0" err="1">
                          <a:solidFill>
                            <a:schemeClr val="bg1"/>
                          </a:solidFill>
                          <a:effectLst/>
                          <a:latin typeface="Gotham Medium" panose="02000604030000020004" pitchFamily="2" charset="0"/>
                          <a:ea typeface="+mn-ea"/>
                          <a:cs typeface="+mn-cs"/>
                        </a:rPr>
                        <a:t>Gelatin</a:t>
                      </a:r>
                      <a:r>
                        <a:rPr lang="en-GB" sz="900" b="0" kern="1200" dirty="0">
                          <a:solidFill>
                            <a:schemeClr val="bg1"/>
                          </a:solidFill>
                          <a:effectLst/>
                          <a:latin typeface="Gotham Medium" panose="02000604030000020004" pitchFamily="2" charset="0"/>
                          <a:ea typeface="+mn-ea"/>
                          <a:cs typeface="+mn-cs"/>
                        </a:rPr>
                        <a:t> </a:t>
                      </a:r>
                      <a:r>
                        <a:rPr lang="en-GB" sz="900" b="0" kern="1200" dirty="0" err="1">
                          <a:solidFill>
                            <a:schemeClr val="bg1"/>
                          </a:solidFill>
                          <a:effectLst/>
                          <a:latin typeface="Gotham Medium" panose="02000604030000020004" pitchFamily="2" charset="0"/>
                          <a:ea typeface="+mn-ea"/>
                          <a:cs typeface="+mn-cs"/>
                        </a:rPr>
                        <a:t>Microstent</a:t>
                      </a:r>
                      <a:r>
                        <a:rPr lang="en-GB" sz="900" b="0" kern="1200" dirty="0">
                          <a:solidFill>
                            <a:schemeClr val="bg1"/>
                          </a:solidFill>
                          <a:effectLst/>
                          <a:latin typeface="Gotham Medium" panose="02000604030000020004" pitchFamily="2" charset="0"/>
                          <a:ea typeface="+mn-ea"/>
                          <a:cs typeface="+mn-cs"/>
                        </a:rPr>
                        <a:t> Reduces Postoperative Needling and </a:t>
                      </a:r>
                      <a:br>
                        <a:rPr lang="en-GB" sz="900" b="0" kern="1200" dirty="0">
                          <a:solidFill>
                            <a:schemeClr val="bg1"/>
                          </a:solidFill>
                          <a:effectLst/>
                          <a:latin typeface="Gotham Medium" panose="02000604030000020004" pitchFamily="2" charset="0"/>
                          <a:ea typeface="+mn-ea"/>
                          <a:cs typeface="+mn-cs"/>
                        </a:rPr>
                      </a:br>
                      <a:r>
                        <a:rPr lang="en-GB" sz="900" b="0" kern="1200" dirty="0">
                          <a:solidFill>
                            <a:schemeClr val="bg1"/>
                          </a:solidFill>
                          <a:effectLst/>
                          <a:latin typeface="Gotham Medium" panose="02000604030000020004" pitchFamily="2" charset="0"/>
                          <a:ea typeface="+mn-ea"/>
                          <a:cs typeface="+mn-cs"/>
                        </a:rPr>
                        <a:t>Follow-up Requirements’ </a:t>
                      </a:r>
                      <a:endParaRPr lang="en-GB" sz="900" b="0" i="0" kern="1200" dirty="0">
                        <a:solidFill>
                          <a:schemeClr val="bg1"/>
                        </a:solidFill>
                        <a:effectLst/>
                        <a:latin typeface="Gotham Book" panose="0200060404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Nathan Kerr, MD </a:t>
                      </a:r>
                      <a:r>
                        <a:rPr lang="en-GB" sz="900" b="0" i="0" kern="1200" dirty="0">
                          <a:solidFill>
                            <a:schemeClr val="bg1"/>
                          </a:solidFill>
                          <a:effectLst/>
                          <a:latin typeface="Gotham Bold" panose="02000604030000020004" pitchFamily="2" charset="0"/>
                          <a:ea typeface="+mn-ea"/>
                          <a:cs typeface="+mn-cs"/>
                        </a:rPr>
                        <a:t>(Australia)</a:t>
                      </a:r>
                      <a:endParaRPr lang="en-GB" sz="900" b="0" i="0" kern="1200" dirty="0">
                        <a:solidFill>
                          <a:schemeClr val="bg1"/>
                        </a:solidFill>
                        <a:effectLst/>
                        <a:latin typeface="Gotham Book" panose="0200060404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3724434673"/>
                  </a:ext>
                </a:extLst>
              </a:tr>
              <a:tr h="213254">
                <a:tc>
                  <a:txBody>
                    <a:bodyPr/>
                    <a:lstStyle/>
                    <a:p>
                      <a:pPr lvl="0">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On-Demand Video</a:t>
                      </a:r>
                      <a:endParaRPr lang="en-GB" sz="900" b="0" i="0" kern="1200" dirty="0">
                        <a:solidFill>
                          <a:schemeClr val="bg1"/>
                        </a:solidFill>
                        <a:effectLst/>
                        <a:latin typeface="Gotham Book" panose="0200060404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lvl="0">
                        <a:lnSpc>
                          <a:spcPts val="800"/>
                        </a:lnSpc>
                        <a:spcBef>
                          <a:spcPts val="0"/>
                        </a:spcBef>
                        <a:spcAft>
                          <a:spcPts val="0"/>
                        </a:spcAft>
                      </a:pPr>
                      <a:r>
                        <a:rPr lang="en-GB" sz="900" b="0" i="0" kern="1200" dirty="0">
                          <a:solidFill>
                            <a:schemeClr val="bg1"/>
                          </a:solidFill>
                          <a:effectLst/>
                          <a:latin typeface="Gotham Bold" panose="02000604030000020004" pitchFamily="2" charset="0"/>
                          <a:ea typeface="+mn-ea"/>
                          <a:cs typeface="+mn-cs"/>
                        </a:rPr>
                        <a:t>What does the evidence say?: ‘The efficacy of the fixed combination of latanoprost and timolol versus other fixed combinations for primary open-angle glaucoma and ocular hypertension: A systematic review and meta-analysis’ </a:t>
                      </a:r>
                      <a:endParaRPr lang="en-GB" sz="900" b="0" i="0" kern="1200" dirty="0">
                        <a:solidFill>
                          <a:schemeClr val="bg1"/>
                        </a:solidFill>
                        <a:effectLst/>
                        <a:latin typeface="Gotham Book" panose="0200060404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Yi Xing, MD </a:t>
                      </a:r>
                      <a:br>
                        <a:rPr lang="en-GB" sz="900" b="1" i="0" kern="1200" dirty="0">
                          <a:solidFill>
                            <a:schemeClr val="bg1"/>
                          </a:solidFill>
                          <a:effectLst/>
                          <a:latin typeface="Gotham Bold" panose="02000604030000020004" pitchFamily="2" charset="0"/>
                          <a:ea typeface="+mn-ea"/>
                          <a:cs typeface="+mn-cs"/>
                        </a:rPr>
                      </a:br>
                      <a:r>
                        <a:rPr lang="en-GB" sz="900" b="0" i="0" kern="1200" dirty="0">
                          <a:solidFill>
                            <a:schemeClr val="bg1"/>
                          </a:solidFill>
                          <a:effectLst/>
                          <a:latin typeface="Gotham Bold" panose="02000604030000020004" pitchFamily="2" charset="0"/>
                          <a:ea typeface="+mn-ea"/>
                          <a:cs typeface="+mn-cs"/>
                        </a:rPr>
                        <a:t>(China)</a:t>
                      </a:r>
                      <a:endParaRPr lang="en-GB" sz="900" b="0" i="0" kern="1200" dirty="0">
                        <a:solidFill>
                          <a:schemeClr val="bg1"/>
                        </a:solidFill>
                        <a:effectLst/>
                        <a:latin typeface="Gotham Book" panose="0200060404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3615054579"/>
                  </a:ext>
                </a:extLst>
              </a:tr>
            </a:tbl>
          </a:graphicData>
        </a:graphic>
      </p:graphicFrame>
      <p:sp>
        <p:nvSpPr>
          <p:cNvPr id="14" name="TextBox 13">
            <a:extLst>
              <a:ext uri="{FF2B5EF4-FFF2-40B4-BE49-F238E27FC236}">
                <a16:creationId xmlns:a16="http://schemas.microsoft.com/office/drawing/2014/main" id="{36A87A7E-143D-4125-9B50-877DAFF32706}"/>
              </a:ext>
            </a:extLst>
          </p:cNvPr>
          <p:cNvSpPr txBox="1"/>
          <p:nvPr/>
        </p:nvSpPr>
        <p:spPr>
          <a:xfrm>
            <a:off x="0" y="5708503"/>
            <a:ext cx="8078995" cy="369332"/>
          </a:xfrm>
          <a:prstGeom prst="rect">
            <a:avLst/>
          </a:prstGeom>
          <a:noFill/>
        </p:spPr>
        <p:txBody>
          <a:bodyPr wrap="square" rtlCol="0">
            <a:spAutoFit/>
          </a:bodyPr>
          <a:lstStyle/>
          <a:p>
            <a:r>
              <a:rPr lang="en-GB" sz="900" b="1" dirty="0">
                <a:solidFill>
                  <a:schemeClr val="bg1"/>
                </a:solidFill>
                <a:latin typeface="Gotham Book" panose="02000604040000020004" pitchFamily="2" charset="0"/>
              </a:rPr>
              <a:t>Promotional event organised and funded by Allergan, an AbbVie company. </a:t>
            </a:r>
          </a:p>
          <a:p>
            <a:endParaRPr lang="en-US" sz="900" b="1" dirty="0">
              <a:solidFill>
                <a:schemeClr val="bg1"/>
              </a:solidFill>
              <a:latin typeface="Gotham Book" panose="02000604040000020004" pitchFamily="2" charset="0"/>
            </a:endParaRPr>
          </a:p>
        </p:txBody>
      </p:sp>
      <p:sp>
        <p:nvSpPr>
          <p:cNvPr id="18" name="TextBox 17">
            <a:extLst>
              <a:ext uri="{FF2B5EF4-FFF2-40B4-BE49-F238E27FC236}">
                <a16:creationId xmlns:a16="http://schemas.microsoft.com/office/drawing/2014/main" id="{53E12BA0-A99C-4E18-9342-01923FA3B3C9}"/>
              </a:ext>
            </a:extLst>
          </p:cNvPr>
          <p:cNvSpPr txBox="1"/>
          <p:nvPr/>
        </p:nvSpPr>
        <p:spPr>
          <a:xfrm>
            <a:off x="-8392" y="5984154"/>
            <a:ext cx="11209751" cy="784830"/>
          </a:xfrm>
          <a:prstGeom prst="rect">
            <a:avLst/>
          </a:prstGeom>
          <a:noFill/>
        </p:spPr>
        <p:txBody>
          <a:bodyPr wrap="square" rtlCol="0">
            <a:spAutoFit/>
          </a:bodyPr>
          <a:lstStyle/>
          <a:p>
            <a:r>
              <a:rPr lang="en-GB" sz="900" b="1" dirty="0">
                <a:solidFill>
                  <a:schemeClr val="bg1"/>
                </a:solidFill>
                <a:latin typeface="Gotham Book" panose="02000604040000020004" pitchFamily="2" charset="0"/>
              </a:rPr>
              <a:t>Privacy Policy</a:t>
            </a:r>
          </a:p>
          <a:p>
            <a:r>
              <a:rPr lang="en-GB" sz="900" dirty="0">
                <a:solidFill>
                  <a:schemeClr val="bg1"/>
                </a:solidFill>
                <a:latin typeface="Gotham Book" panose="02000604040000020004" pitchFamily="2" charset="0"/>
              </a:rPr>
              <a:t>Your privacy is important to us. Allergan will treat personal information provided at registration for this meeting as confidential and will hold your personal information in compliance with the applicable data protection laws. Content produced in accordance with UK and European product licence. Registration conditions and licences differ internationally, please refer to your summary of product characteristics and prescribing information or Directions For Use for medical device. Prescribing information is available on the last slide. These presentations are the property of the speaker and must not be recorded. All faculty are paid are paid consultants to Allergan, an AbbVie company.</a:t>
            </a:r>
          </a:p>
          <a:p>
            <a:r>
              <a:rPr lang="en-GB" sz="900" dirty="0">
                <a:solidFill>
                  <a:schemeClr val="bg1"/>
                </a:solidFill>
                <a:latin typeface="Gotham Book" panose="02000604040000020004" pitchFamily="2" charset="0"/>
              </a:rPr>
              <a:t>INT-NON-2150316 July 2021</a:t>
            </a:r>
          </a:p>
        </p:txBody>
      </p:sp>
      <p:sp>
        <p:nvSpPr>
          <p:cNvPr id="23" name="TextBox 22">
            <a:extLst>
              <a:ext uri="{FF2B5EF4-FFF2-40B4-BE49-F238E27FC236}">
                <a16:creationId xmlns:a16="http://schemas.microsoft.com/office/drawing/2014/main" id="{287F16C8-51F9-49D0-B202-F3FAC0A0B656}"/>
              </a:ext>
            </a:extLst>
          </p:cNvPr>
          <p:cNvSpPr txBox="1"/>
          <p:nvPr/>
        </p:nvSpPr>
        <p:spPr>
          <a:xfrm>
            <a:off x="8110896" y="3723167"/>
            <a:ext cx="3998805" cy="507831"/>
          </a:xfrm>
          <a:prstGeom prst="rect">
            <a:avLst/>
          </a:prstGeom>
          <a:solidFill>
            <a:schemeClr val="bg1"/>
          </a:solidFill>
        </p:spPr>
        <p:txBody>
          <a:bodyPr wrap="square" rtlCol="0">
            <a:spAutoFit/>
          </a:bodyPr>
          <a:lstStyle/>
          <a:p>
            <a:pPr algn="ctr"/>
            <a:r>
              <a:rPr lang="en-GB" sz="900" b="1" dirty="0">
                <a:solidFill>
                  <a:srgbClr val="2F3335"/>
                </a:solidFill>
                <a:latin typeface="Gotham Book" panose="02000604040000020004" pitchFamily="2" charset="0"/>
              </a:rPr>
              <a:t>Adverse events should be reported. Reporting forms and information can be found at https://yellowcard.mhra.gov.uk/. Adverse events should also be reported to Allergan Ltd. UK_Medinfo@allergan.com or 01628 494026. </a:t>
            </a:r>
            <a:endParaRPr lang="en-US" sz="900" b="1" dirty="0">
              <a:solidFill>
                <a:srgbClr val="2F3335"/>
              </a:solidFill>
              <a:latin typeface="Gotham Book" panose="02000604040000020004" pitchFamily="2" charset="0"/>
            </a:endParaRPr>
          </a:p>
        </p:txBody>
      </p:sp>
      <p:sp>
        <p:nvSpPr>
          <p:cNvPr id="24" name="TextBox 23">
            <a:extLst>
              <a:ext uri="{FF2B5EF4-FFF2-40B4-BE49-F238E27FC236}">
                <a16:creationId xmlns:a16="http://schemas.microsoft.com/office/drawing/2014/main" id="{9CD55541-5218-45BF-9A88-B86955A1AB92}"/>
              </a:ext>
            </a:extLst>
          </p:cNvPr>
          <p:cNvSpPr txBox="1"/>
          <p:nvPr/>
        </p:nvSpPr>
        <p:spPr>
          <a:xfrm>
            <a:off x="8239721" y="4309729"/>
            <a:ext cx="3791553" cy="1754326"/>
          </a:xfrm>
          <a:prstGeom prst="rect">
            <a:avLst/>
          </a:prstGeom>
          <a:noFill/>
        </p:spPr>
        <p:txBody>
          <a:bodyPr wrap="square" rtlCol="0">
            <a:spAutoFit/>
          </a:bodyPr>
          <a:lstStyle/>
          <a:p>
            <a:pPr algn="ctr"/>
            <a:r>
              <a:rPr lang="en-GB" sz="900" b="1" dirty="0">
                <a:solidFill>
                  <a:schemeClr val="bg1"/>
                </a:solidFill>
                <a:latin typeface="Gotham Book" panose="02000604040000020004" pitchFamily="2" charset="0"/>
              </a:rPr>
              <a:t>Adverse events should be reported to your Ministry of Health and local Allergan office. </a:t>
            </a:r>
          </a:p>
          <a:p>
            <a:pPr algn="ctr"/>
            <a:endParaRPr lang="en-GB" sz="900" b="1" dirty="0">
              <a:solidFill>
                <a:schemeClr val="bg1"/>
              </a:solidFill>
              <a:latin typeface="Gotham Book" panose="02000604040000020004" pitchFamily="2" charset="0"/>
            </a:endParaRPr>
          </a:p>
          <a:p>
            <a:pPr algn="ctr"/>
            <a:r>
              <a:rPr lang="en-GB" sz="900" b="1" dirty="0">
                <a:solidFill>
                  <a:schemeClr val="bg1"/>
                </a:solidFill>
                <a:latin typeface="Gotham Book" panose="02000604040000020004" pitchFamily="2" charset="0"/>
              </a:rPr>
              <a:t>This meeting is based on UK product licenses, registration conditions and licences differ internationally, please refer to your country Directions For Use and prescribing information.</a:t>
            </a:r>
          </a:p>
          <a:p>
            <a:pPr algn="ctr"/>
            <a:endParaRPr lang="en-GB" sz="900" b="1" dirty="0">
              <a:solidFill>
                <a:schemeClr val="bg1"/>
              </a:solidFill>
              <a:latin typeface="Gotham Book" panose="02000604040000020004" pitchFamily="2" charset="0"/>
            </a:endParaRPr>
          </a:p>
          <a:p>
            <a:pPr algn="ctr"/>
            <a:r>
              <a:rPr lang="en-GB" sz="900" b="1" dirty="0">
                <a:solidFill>
                  <a:schemeClr val="bg1"/>
                </a:solidFill>
                <a:latin typeface="Gotham Book" panose="02000604040000020004" pitchFamily="2" charset="0"/>
              </a:rPr>
              <a:t>XEN is a class III medical device CE 2797. Medical devices have associated risks, please refer to the contraindications, warnings and precautions sections in the </a:t>
            </a:r>
            <a:r>
              <a:rPr lang="en-GB" sz="900" b="1" dirty="0">
                <a:solidFill>
                  <a:schemeClr val="accent2">
                    <a:lumMod val="60000"/>
                    <a:lumOff val="40000"/>
                  </a:schemeClr>
                </a:solidFill>
                <a:latin typeface="Gotham Book" panose="02000604040000020004" pitchFamily="2" charset="0"/>
                <a:hlinkClick r:id="rId5">
                  <a:extLst>
                    <a:ext uri="{A12FA001-AC4F-418D-AE19-62706E023703}">
                      <ahyp:hlinkClr xmlns:ahyp="http://schemas.microsoft.com/office/drawing/2018/hyperlinkcolor" val="tx"/>
                    </a:ext>
                  </a:extLst>
                </a:hlinkClick>
              </a:rPr>
              <a:t>Directions For Use</a:t>
            </a:r>
            <a:r>
              <a:rPr lang="en-GB" sz="900" b="1" dirty="0">
                <a:solidFill>
                  <a:schemeClr val="bg1"/>
                </a:solidFill>
                <a:latin typeface="Gotham Book" panose="02000604040000020004" pitchFamily="2" charset="0"/>
              </a:rPr>
              <a:t>.</a:t>
            </a:r>
          </a:p>
          <a:p>
            <a:pPr algn="ctr"/>
            <a:endParaRPr lang="en-GB" sz="900" b="1" dirty="0">
              <a:solidFill>
                <a:schemeClr val="bg1"/>
              </a:solidFill>
              <a:latin typeface="Gotham Book" panose="02000604040000020004" pitchFamily="2" charset="0"/>
            </a:endParaRPr>
          </a:p>
          <a:p>
            <a:pPr algn="ctr"/>
            <a:endParaRPr lang="en-US" sz="900" b="1" dirty="0">
              <a:solidFill>
                <a:schemeClr val="bg1"/>
              </a:solidFill>
              <a:latin typeface="Gotham Book" panose="02000604040000020004" pitchFamily="2" charset="0"/>
            </a:endParaRPr>
          </a:p>
        </p:txBody>
      </p:sp>
      <p:sp>
        <p:nvSpPr>
          <p:cNvPr id="2" name="TextBox 1">
            <a:extLst>
              <a:ext uri="{FF2B5EF4-FFF2-40B4-BE49-F238E27FC236}">
                <a16:creationId xmlns:a16="http://schemas.microsoft.com/office/drawing/2014/main" id="{E63DE748-DB0E-47FB-BA85-DFBF4505A270}"/>
              </a:ext>
            </a:extLst>
          </p:cNvPr>
          <p:cNvSpPr txBox="1"/>
          <p:nvPr/>
        </p:nvSpPr>
        <p:spPr>
          <a:xfrm>
            <a:off x="1913468" y="398255"/>
            <a:ext cx="5096932" cy="369332"/>
          </a:xfrm>
          <a:prstGeom prst="rect">
            <a:avLst/>
          </a:prstGeom>
          <a:noFill/>
        </p:spPr>
        <p:txBody>
          <a:bodyPr wrap="square" rtlCol="0">
            <a:spAutoFit/>
          </a:bodyPr>
          <a:lstStyle/>
          <a:p>
            <a:r>
              <a:rPr lang="en-GB" sz="900" b="1" i="0" kern="1200" dirty="0">
                <a:solidFill>
                  <a:schemeClr val="bg1"/>
                </a:solidFill>
                <a:effectLst/>
                <a:latin typeface="Gotham Bold" panose="02000604030000020004" pitchFamily="2" charset="0"/>
                <a:ea typeface="+mn-ea"/>
                <a:cs typeface="+mn-cs"/>
              </a:rPr>
              <a:t>This event is for Healthcare Professionals only</a:t>
            </a:r>
          </a:p>
          <a:p>
            <a:endParaRPr lang="en-US" sz="900" dirty="0"/>
          </a:p>
        </p:txBody>
      </p:sp>
      <p:sp>
        <p:nvSpPr>
          <p:cNvPr id="7" name="TextBox 6">
            <a:extLst>
              <a:ext uri="{FF2B5EF4-FFF2-40B4-BE49-F238E27FC236}">
                <a16:creationId xmlns:a16="http://schemas.microsoft.com/office/drawing/2014/main" id="{9683559D-2077-044E-B59C-6249E6BB365F}"/>
              </a:ext>
            </a:extLst>
          </p:cNvPr>
          <p:cNvSpPr txBox="1"/>
          <p:nvPr/>
        </p:nvSpPr>
        <p:spPr>
          <a:xfrm>
            <a:off x="7958692" y="16007"/>
            <a:ext cx="4225159" cy="615553"/>
          </a:xfrm>
          <a:prstGeom prst="rect">
            <a:avLst/>
          </a:prstGeom>
          <a:noFill/>
        </p:spPr>
        <p:txBody>
          <a:bodyPr wrap="square" rtlCol="0">
            <a:spAutoFit/>
          </a:bodyPr>
          <a:lstStyle/>
          <a:p>
            <a:pPr algn="r"/>
            <a:r>
              <a:rPr lang="en-GB" sz="1600" b="1" dirty="0">
                <a:solidFill>
                  <a:schemeClr val="bg1"/>
                </a:solidFill>
                <a:latin typeface="Gotham Bold" panose="02000604030000020004" pitchFamily="2" charset="0"/>
              </a:rPr>
              <a:t>Friday 24</a:t>
            </a:r>
            <a:r>
              <a:rPr lang="en-GB" sz="1600" b="1" baseline="30000" dirty="0">
                <a:solidFill>
                  <a:schemeClr val="bg1"/>
                </a:solidFill>
                <a:latin typeface="Gotham Bold" panose="02000604030000020004" pitchFamily="2" charset="0"/>
              </a:rPr>
              <a:t>th</a:t>
            </a:r>
            <a:r>
              <a:rPr lang="en-GB" sz="1600" b="1" dirty="0">
                <a:solidFill>
                  <a:schemeClr val="bg1"/>
                </a:solidFill>
                <a:latin typeface="Gotham Bold" panose="02000604030000020004" pitchFamily="2" charset="0"/>
              </a:rPr>
              <a:t> September</a:t>
            </a:r>
          </a:p>
          <a:p>
            <a:pPr algn="r"/>
            <a:r>
              <a:rPr lang="en-GB" sz="1600" dirty="0">
                <a:solidFill>
                  <a:schemeClr val="bg1"/>
                </a:solidFill>
                <a:latin typeface="Gotham Book" panose="02000604040000020004" pitchFamily="2" charset="0"/>
              </a:rPr>
              <a:t>14:00 – 17:30 </a:t>
            </a:r>
            <a:r>
              <a:rPr lang="en-GB" dirty="0">
                <a:solidFill>
                  <a:schemeClr val="bg1"/>
                </a:solidFill>
                <a:latin typeface="Gotham Book" panose="02000604040000020004" pitchFamily="2" charset="0"/>
              </a:rPr>
              <a:t>BST</a:t>
            </a:r>
          </a:p>
        </p:txBody>
      </p:sp>
    </p:spTree>
    <p:extLst>
      <p:ext uri="{BB962C8B-B14F-4D97-AF65-F5344CB8AC3E}">
        <p14:creationId xmlns:p14="http://schemas.microsoft.com/office/powerpoint/2010/main" val="4248649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232787A-E33E-FA49-9E85-D640298943DF}"/>
              </a:ext>
            </a:extLst>
          </p:cNvPr>
          <p:cNvSpPr/>
          <p:nvPr/>
        </p:nvSpPr>
        <p:spPr>
          <a:xfrm>
            <a:off x="8149" y="0"/>
            <a:ext cx="12192000" cy="6858000"/>
          </a:xfrm>
          <a:prstGeom prst="rect">
            <a:avLst/>
          </a:prstGeom>
          <a:solidFill>
            <a:srgbClr val="2F333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A picture containing text, clipart&#10;&#10;Description automatically generated">
            <a:extLst>
              <a:ext uri="{FF2B5EF4-FFF2-40B4-BE49-F238E27FC236}">
                <a16:creationId xmlns:a16="http://schemas.microsoft.com/office/drawing/2014/main" id="{FEE40513-2238-094C-AEA3-E055660CDC5F}"/>
              </a:ext>
            </a:extLst>
          </p:cNvPr>
          <p:cNvPicPr>
            <a:picLocks noChangeAspect="1"/>
          </p:cNvPicPr>
          <p:nvPr/>
        </p:nvPicPr>
        <p:blipFill>
          <a:blip r:embed="rId2"/>
          <a:stretch>
            <a:fillRect/>
          </a:stretch>
        </p:blipFill>
        <p:spPr>
          <a:xfrm>
            <a:off x="56020" y="52174"/>
            <a:ext cx="1748201" cy="488401"/>
          </a:xfrm>
          <a:prstGeom prst="rect">
            <a:avLst/>
          </a:prstGeom>
        </p:spPr>
      </p:pic>
      <p:pic>
        <p:nvPicPr>
          <p:cNvPr id="16" name="Picture 15" descr="A black background with white text&#10;&#10;Description automatically generated with low confidence">
            <a:extLst>
              <a:ext uri="{FF2B5EF4-FFF2-40B4-BE49-F238E27FC236}">
                <a16:creationId xmlns:a16="http://schemas.microsoft.com/office/drawing/2014/main" id="{9B458D4E-D736-7B4A-9829-ED36030B7D70}"/>
              </a:ext>
            </a:extLst>
          </p:cNvPr>
          <p:cNvPicPr>
            <a:picLocks noChangeAspect="1"/>
          </p:cNvPicPr>
          <p:nvPr/>
        </p:nvPicPr>
        <p:blipFill>
          <a:blip r:embed="rId3"/>
          <a:stretch>
            <a:fillRect/>
          </a:stretch>
        </p:blipFill>
        <p:spPr>
          <a:xfrm>
            <a:off x="11336812" y="6481095"/>
            <a:ext cx="719735" cy="209119"/>
          </a:xfrm>
          <a:prstGeom prst="rect">
            <a:avLst/>
          </a:prstGeom>
        </p:spPr>
      </p:pic>
      <p:graphicFrame>
        <p:nvGraphicFramePr>
          <p:cNvPr id="21" name="Table 21">
            <a:extLst>
              <a:ext uri="{FF2B5EF4-FFF2-40B4-BE49-F238E27FC236}">
                <a16:creationId xmlns:a16="http://schemas.microsoft.com/office/drawing/2014/main" id="{5A58913A-6E2A-CD49-9005-F433E50D41B8}"/>
              </a:ext>
            </a:extLst>
          </p:cNvPr>
          <p:cNvGraphicFramePr>
            <a:graphicFrameLocks noGrp="1"/>
          </p:cNvGraphicFramePr>
          <p:nvPr>
            <p:extLst>
              <p:ext uri="{D42A27DB-BD31-4B8C-83A1-F6EECF244321}">
                <p14:modId xmlns:p14="http://schemas.microsoft.com/office/powerpoint/2010/main" val="2263775707"/>
              </p:ext>
            </p:extLst>
          </p:nvPr>
        </p:nvGraphicFramePr>
        <p:xfrm>
          <a:off x="82297" y="616591"/>
          <a:ext cx="7946302" cy="4897445"/>
        </p:xfrm>
        <a:graphic>
          <a:graphicData uri="http://schemas.openxmlformats.org/drawingml/2006/table">
            <a:tbl>
              <a:tblPr bandRow="1">
                <a:tableStyleId>{073A0DAA-6AF3-43AB-8588-CEC1D06C72B9}</a:tableStyleId>
              </a:tblPr>
              <a:tblGrid>
                <a:gridCol w="2230695">
                  <a:extLst>
                    <a:ext uri="{9D8B030D-6E8A-4147-A177-3AD203B41FA5}">
                      <a16:colId xmlns:a16="http://schemas.microsoft.com/office/drawing/2014/main" val="3343880251"/>
                    </a:ext>
                  </a:extLst>
                </a:gridCol>
                <a:gridCol w="3655970">
                  <a:extLst>
                    <a:ext uri="{9D8B030D-6E8A-4147-A177-3AD203B41FA5}">
                      <a16:colId xmlns:a16="http://schemas.microsoft.com/office/drawing/2014/main" val="183676269"/>
                    </a:ext>
                  </a:extLst>
                </a:gridCol>
                <a:gridCol w="2059637">
                  <a:extLst>
                    <a:ext uri="{9D8B030D-6E8A-4147-A177-3AD203B41FA5}">
                      <a16:colId xmlns:a16="http://schemas.microsoft.com/office/drawing/2014/main" val="1638824717"/>
                    </a:ext>
                  </a:extLst>
                </a:gridCol>
              </a:tblGrid>
              <a:tr h="134706">
                <a:tc>
                  <a:txBody>
                    <a:bodyPr/>
                    <a:lstStyle/>
                    <a:p>
                      <a:pPr marL="0" marR="0" lvl="0" indent="0" algn="l" defTabSz="914400" rtl="0" eaLnBrk="1" fontAlgn="auto" latinLnBrk="0" hangingPunct="1">
                        <a:lnSpc>
                          <a:spcPts val="800"/>
                        </a:lnSpc>
                        <a:spcBef>
                          <a:spcPts val="0"/>
                        </a:spcBef>
                        <a:spcAft>
                          <a:spcPts val="0"/>
                        </a:spcAft>
                        <a:buClrTx/>
                        <a:buSzTx/>
                        <a:buFontTx/>
                        <a:buNone/>
                        <a:tabLst/>
                        <a:defRPr/>
                      </a:pPr>
                      <a:r>
                        <a:rPr lang="en-GB" sz="900" b="1" i="0" kern="1200" dirty="0">
                          <a:solidFill>
                            <a:schemeClr val="bg1"/>
                          </a:solidFill>
                          <a:effectLst/>
                          <a:latin typeface="Gotham Bold" panose="02000604030000020004" pitchFamily="2" charset="0"/>
                          <a:ea typeface="+mn-ea"/>
                          <a:cs typeface="+mn-cs"/>
                        </a:rPr>
                        <a:t>Time (BST)</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2F3335"/>
                    </a:solidFill>
                  </a:tcPr>
                </a:tc>
                <a:tc gridSpan="2">
                  <a:txBody>
                    <a:bodyPr/>
                    <a:lstStyle/>
                    <a:p>
                      <a:pPr marL="0" marR="0" lvl="0" indent="0" algn="r" rtl="0" eaLnBrk="1" fontAlgn="auto" latinLnBrk="0" hangingPunct="1">
                        <a:lnSpc>
                          <a:spcPts val="800"/>
                        </a:lnSpc>
                        <a:spcBef>
                          <a:spcPts val="0"/>
                        </a:spcBef>
                        <a:spcAft>
                          <a:spcPts val="0"/>
                        </a:spcAft>
                        <a:buClrTx/>
                        <a:buSzTx/>
                        <a:buFontTx/>
                        <a:buNone/>
                      </a:pPr>
                      <a:r>
                        <a:rPr lang="en-GB" sz="900" b="0" i="0" kern="1200" dirty="0">
                          <a:solidFill>
                            <a:schemeClr val="bg1"/>
                          </a:solidFill>
                          <a:effectLst/>
                          <a:latin typeface="Gotham Book"/>
                          <a:ea typeface="+mn-ea"/>
                          <a:cs typeface="+mn-cs"/>
                        </a:rPr>
                        <a:t>The beyond virtual platform will be available  from 13:00 BST on Friday 24</a:t>
                      </a:r>
                      <a:r>
                        <a:rPr lang="en-GB" sz="900" b="0" i="0" kern="1200" baseline="30000" dirty="0">
                          <a:solidFill>
                            <a:schemeClr val="bg1"/>
                          </a:solidFill>
                          <a:effectLst/>
                          <a:latin typeface="Gotham Book"/>
                          <a:ea typeface="+mn-ea"/>
                          <a:cs typeface="+mn-cs"/>
                        </a:rPr>
                        <a:t>th</a:t>
                      </a:r>
                      <a:r>
                        <a:rPr lang="en-GB" sz="900" b="0" i="0" kern="1200" dirty="0">
                          <a:solidFill>
                            <a:schemeClr val="bg1"/>
                          </a:solidFill>
                          <a:effectLst/>
                          <a:latin typeface="Gotham Book"/>
                          <a:ea typeface="+mn-ea"/>
                          <a:cs typeface="+mn-cs"/>
                        </a:rPr>
                        <a:t> September</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2F3335"/>
                    </a:solidFill>
                  </a:tcPr>
                </a:tc>
                <a:tc hMerge="1">
                  <a:txBody>
                    <a:bodyPr/>
                    <a:lstStyle/>
                    <a:p>
                      <a:pPr lvl="0">
                        <a:lnSpc>
                          <a:spcPts val="800"/>
                        </a:lnSpc>
                        <a:spcBef>
                          <a:spcPts val="0"/>
                        </a:spcBef>
                        <a:spcAft>
                          <a:spcPts val="0"/>
                        </a:spcAft>
                      </a:pPr>
                      <a:endParaRPr lang="en-GB" sz="800" kern="1200" dirty="0">
                        <a:solidFill>
                          <a:schemeClr val="bg1"/>
                        </a:solidFill>
                        <a:effectLst/>
                        <a:latin typeface="+mn-lt"/>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595959"/>
                    </a:solidFill>
                  </a:tcPr>
                </a:tc>
                <a:extLst>
                  <a:ext uri="{0D108BD9-81ED-4DB2-BD59-A6C34878D82A}">
                    <a16:rowId xmlns:a16="http://schemas.microsoft.com/office/drawing/2014/main" val="1016976340"/>
                  </a:ext>
                </a:extLst>
              </a:tr>
              <a:tr h="293364">
                <a:tc>
                  <a:txBody>
                    <a:bodyPr/>
                    <a:lstStyle/>
                    <a:p>
                      <a:pPr lvl="0">
                        <a:lnSpc>
                          <a:spcPts val="800"/>
                        </a:lnSpc>
                        <a:spcBef>
                          <a:spcPts val="0"/>
                        </a:spcBef>
                        <a:spcAft>
                          <a:spcPts val="0"/>
                        </a:spcAft>
                      </a:pPr>
                      <a:r>
                        <a:rPr lang="en-GB" sz="900" b="1" kern="1200" dirty="0">
                          <a:solidFill>
                            <a:schemeClr val="bg1"/>
                          </a:solidFill>
                          <a:effectLst/>
                          <a:latin typeface="Gotham Medium" panose="02000604030000020004" pitchFamily="2" charset="0"/>
                          <a:ea typeface="+mn-ea"/>
                          <a:cs typeface="+mn-cs"/>
                        </a:rPr>
                        <a:t>09:00 – 09:07</a:t>
                      </a:r>
                    </a:p>
                    <a:p>
                      <a:pPr lvl="0">
                        <a:lnSpc>
                          <a:spcPts val="800"/>
                        </a:lnSpc>
                        <a:spcBef>
                          <a:spcPts val="0"/>
                        </a:spcBef>
                        <a:spcAft>
                          <a:spcPts val="0"/>
                        </a:spcAft>
                      </a:pPr>
                      <a:r>
                        <a:rPr lang="en-GB" sz="900" b="0" i="0" kern="1200" dirty="0">
                          <a:solidFill>
                            <a:schemeClr val="bg1"/>
                          </a:solidFill>
                          <a:effectLst/>
                          <a:latin typeface="Gotham Book" panose="02000604040000020004" pitchFamily="2" charset="0"/>
                          <a:ea typeface="+mn-ea"/>
                          <a:cs typeface="+mn-cs"/>
                        </a:rPr>
                        <a:t>7 mins</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marL="0" marR="0" lvl="0" indent="0" algn="l" defTabSz="914400" rtl="0" eaLnBrk="1" fontAlgn="auto" latinLnBrk="0" hangingPunct="1">
                        <a:lnSpc>
                          <a:spcPts val="800"/>
                        </a:lnSpc>
                        <a:spcBef>
                          <a:spcPts val="0"/>
                        </a:spcBef>
                        <a:spcAft>
                          <a:spcPts val="0"/>
                        </a:spcAft>
                        <a:buClrTx/>
                        <a:buSzTx/>
                        <a:buFontTx/>
                        <a:buNone/>
                        <a:tabLst/>
                        <a:defRPr/>
                      </a:pPr>
                      <a:r>
                        <a:rPr lang="en-GB" sz="900" b="0" i="0" kern="1200" dirty="0">
                          <a:solidFill>
                            <a:schemeClr val="bg1"/>
                          </a:solidFill>
                          <a:effectLst/>
                          <a:latin typeface="Gotham Book" panose="02000604040000020004" pitchFamily="2" charset="0"/>
                          <a:ea typeface="+mn-ea"/>
                          <a:cs typeface="+mn-cs"/>
                        </a:rPr>
                        <a:t>beyond 2021: Welcome and Introduction</a:t>
                      </a:r>
                      <a:endParaRPr lang="en-GB" sz="900" b="1" i="0" kern="1200" dirty="0">
                        <a:solidFill>
                          <a:schemeClr val="bg1"/>
                        </a:solidFill>
                        <a:effectLst/>
                        <a:latin typeface="Gotham Bold" panose="0200060403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lvl="0">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Ingeborg Stalmans, MD </a:t>
                      </a:r>
                      <a:r>
                        <a:rPr lang="en-GB" sz="900" b="0" i="0" kern="1200" dirty="0">
                          <a:solidFill>
                            <a:schemeClr val="bg1"/>
                          </a:solidFill>
                          <a:effectLst/>
                          <a:latin typeface="Gotham Bold" panose="02000604030000020004" pitchFamily="2" charset="0"/>
                          <a:ea typeface="+mn-ea"/>
                          <a:cs typeface="+mn-cs"/>
                        </a:rPr>
                        <a:t>(Belgium) </a:t>
                      </a:r>
                      <a:r>
                        <a:rPr lang="en-GB" sz="900" b="1" i="0" kern="1200" dirty="0">
                          <a:solidFill>
                            <a:schemeClr val="bg1"/>
                          </a:solidFill>
                          <a:effectLst/>
                          <a:latin typeface="Gotham Bold" panose="02000604030000020004" pitchFamily="2" charset="0"/>
                          <a:ea typeface="+mn-ea"/>
                          <a:cs typeface="+mn-cs"/>
                        </a:rPr>
                        <a:t>– Chair</a:t>
                      </a:r>
                    </a:p>
                    <a:p>
                      <a:pPr lvl="0">
                        <a:lnSpc>
                          <a:spcPts val="800"/>
                        </a:lnSpc>
                        <a:spcBef>
                          <a:spcPts val="0"/>
                        </a:spcBef>
                        <a:spcAft>
                          <a:spcPts val="0"/>
                        </a:spcAft>
                      </a:pPr>
                      <a:endParaRPr lang="en-GB" sz="900" b="1" i="0" kern="1200" dirty="0">
                        <a:solidFill>
                          <a:schemeClr val="bg1"/>
                        </a:solidFill>
                        <a:effectLst/>
                        <a:latin typeface="Gotham Bold" panose="02000604030000020004" pitchFamily="2" charset="0"/>
                        <a:ea typeface="+mn-ea"/>
                        <a:cs typeface="+mn-cs"/>
                      </a:endParaRPr>
                    </a:p>
                    <a:p>
                      <a:pPr lvl="0">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Jonathan Crowston, MD </a:t>
                      </a:r>
                      <a:r>
                        <a:rPr lang="en-GB" sz="900" b="0" i="0" kern="1200" dirty="0">
                          <a:solidFill>
                            <a:schemeClr val="bg1"/>
                          </a:solidFill>
                          <a:effectLst/>
                          <a:latin typeface="Gotham Bold" panose="02000604030000020004" pitchFamily="2" charset="0"/>
                          <a:ea typeface="+mn-ea"/>
                          <a:cs typeface="+mn-cs"/>
                        </a:rPr>
                        <a:t>(Singapore) </a:t>
                      </a:r>
                      <a:r>
                        <a:rPr lang="en-GB" sz="900" b="1" i="0" kern="1200" dirty="0">
                          <a:solidFill>
                            <a:schemeClr val="bg1"/>
                          </a:solidFill>
                          <a:effectLst/>
                          <a:latin typeface="Gotham Bold" panose="02000604030000020004" pitchFamily="2" charset="0"/>
                          <a:ea typeface="+mn-ea"/>
                          <a:cs typeface="+mn-cs"/>
                        </a:rPr>
                        <a:t>– Chair</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102865674"/>
                  </a:ext>
                </a:extLst>
              </a:tr>
              <a:tr h="293364">
                <a:tc>
                  <a:txBody>
                    <a:bodyPr/>
                    <a:lstStyle/>
                    <a:p>
                      <a:pPr lvl="0">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09:07 </a:t>
                      </a:r>
                      <a:r>
                        <a:rPr lang="en-GB" sz="900" b="1" kern="1200" dirty="0">
                          <a:solidFill>
                            <a:schemeClr val="bg1"/>
                          </a:solidFill>
                          <a:effectLst/>
                          <a:latin typeface="Gotham Medium" panose="02000604030000020004" pitchFamily="2" charset="0"/>
                          <a:ea typeface="+mn-ea"/>
                          <a:cs typeface="+mn-cs"/>
                        </a:rPr>
                        <a:t>– </a:t>
                      </a:r>
                      <a:r>
                        <a:rPr lang="en-GB" sz="900" b="1" i="0" kern="1200" dirty="0">
                          <a:solidFill>
                            <a:schemeClr val="bg1"/>
                          </a:solidFill>
                          <a:effectLst/>
                          <a:latin typeface="Gotham Bold" panose="02000604030000020004" pitchFamily="2" charset="0"/>
                          <a:ea typeface="+mn-ea"/>
                          <a:cs typeface="+mn-cs"/>
                        </a:rPr>
                        <a:t>09:27</a:t>
                      </a:r>
                    </a:p>
                    <a:p>
                      <a:pPr lvl="0">
                        <a:lnSpc>
                          <a:spcPts val="800"/>
                        </a:lnSpc>
                        <a:spcBef>
                          <a:spcPts val="0"/>
                        </a:spcBef>
                        <a:spcAft>
                          <a:spcPts val="0"/>
                        </a:spcAft>
                      </a:pPr>
                      <a:r>
                        <a:rPr lang="en-GB" sz="900" b="0" i="0" kern="1200" dirty="0">
                          <a:solidFill>
                            <a:schemeClr val="bg1"/>
                          </a:solidFill>
                          <a:effectLst/>
                          <a:latin typeface="Gotham Book" panose="02000604040000020004" pitchFamily="2" charset="0"/>
                          <a:ea typeface="+mn-ea"/>
                          <a:cs typeface="+mn-cs"/>
                        </a:rPr>
                        <a:t>10 mins presentation / 10 mins Q&amp;A (moderated by chairs)</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lvl="0">
                        <a:lnSpc>
                          <a:spcPts val="800"/>
                        </a:lnSpc>
                        <a:spcBef>
                          <a:spcPts val="0"/>
                        </a:spcBef>
                        <a:spcAft>
                          <a:spcPts val="0"/>
                        </a:spcAft>
                      </a:pPr>
                      <a:r>
                        <a:rPr lang="en-GB" sz="900" b="1" kern="1200" dirty="0">
                          <a:solidFill>
                            <a:schemeClr val="bg1"/>
                          </a:solidFill>
                          <a:effectLst/>
                          <a:latin typeface="Gotham Medium" panose="02000604030000020004" pitchFamily="2" charset="0"/>
                          <a:ea typeface="+mn-ea"/>
                          <a:cs typeface="+mn-cs"/>
                        </a:rPr>
                        <a:t>PLENARY: </a:t>
                      </a:r>
                      <a:br>
                        <a:rPr lang="en-GB" sz="900" b="1" kern="1200" dirty="0">
                          <a:solidFill>
                            <a:schemeClr val="bg1"/>
                          </a:solidFill>
                          <a:effectLst/>
                          <a:latin typeface="Gotham Medium" panose="02000604030000020004" pitchFamily="2" charset="0"/>
                          <a:ea typeface="+mn-ea"/>
                          <a:cs typeface="+mn-cs"/>
                        </a:rPr>
                      </a:br>
                      <a:r>
                        <a:rPr lang="en-GB" sz="900" b="0" i="0" kern="1200" dirty="0">
                          <a:solidFill>
                            <a:schemeClr val="bg1"/>
                          </a:solidFill>
                          <a:effectLst/>
                          <a:latin typeface="Gotham Book" panose="02000604040000020004" pitchFamily="2" charset="0"/>
                          <a:ea typeface="+mn-ea"/>
                          <a:cs typeface="+mn-cs"/>
                        </a:rPr>
                        <a:t>Current Challenges in Glaucoma</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Jonathan Crowston, MD</a:t>
                      </a:r>
                      <a:endParaRPr lang="en-GB" sz="900" b="0" i="0" kern="1200" dirty="0">
                        <a:solidFill>
                          <a:schemeClr val="bg1"/>
                        </a:solidFill>
                        <a:effectLst/>
                        <a:latin typeface="Gotham Book" panose="0200060404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3724434673"/>
                  </a:ext>
                </a:extLst>
              </a:tr>
              <a:tr h="246176">
                <a:tc>
                  <a:txBody>
                    <a:bodyPr/>
                    <a:lstStyle/>
                    <a:p>
                      <a:pPr lvl="0">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09:27 – 09:47</a:t>
                      </a:r>
                    </a:p>
                    <a:p>
                      <a:pPr lvl="0">
                        <a:lnSpc>
                          <a:spcPts val="800"/>
                        </a:lnSpc>
                        <a:spcBef>
                          <a:spcPts val="0"/>
                        </a:spcBef>
                        <a:spcAft>
                          <a:spcPts val="0"/>
                        </a:spcAft>
                      </a:pPr>
                      <a:r>
                        <a:rPr lang="en-GB" sz="900" b="0" i="0" kern="1200" dirty="0">
                          <a:solidFill>
                            <a:schemeClr val="bg1"/>
                          </a:solidFill>
                          <a:effectLst/>
                          <a:latin typeface="Gotham Book" panose="02000604040000020004" pitchFamily="2" charset="0"/>
                          <a:ea typeface="+mn-ea"/>
                          <a:cs typeface="+mn-cs"/>
                        </a:rPr>
                        <a:t>10 mins / 10 mins Q&amp;A</a:t>
                      </a:r>
                      <a:br>
                        <a:rPr lang="en-GB" sz="900" b="0" i="0" kern="1200" dirty="0">
                          <a:solidFill>
                            <a:schemeClr val="bg1"/>
                          </a:solidFill>
                          <a:effectLst/>
                          <a:latin typeface="Gotham Book" panose="02000604040000020004" pitchFamily="2" charset="0"/>
                          <a:ea typeface="+mn-ea"/>
                          <a:cs typeface="+mn-cs"/>
                        </a:rPr>
                      </a:br>
                      <a:r>
                        <a:rPr lang="en-GB" sz="900" b="0" i="0" kern="1200" dirty="0">
                          <a:solidFill>
                            <a:schemeClr val="bg1"/>
                          </a:solidFill>
                          <a:effectLst/>
                          <a:latin typeface="Gotham Book" panose="02000604040000020004" pitchFamily="2" charset="0"/>
                          <a:ea typeface="+mn-ea"/>
                          <a:cs typeface="+mn-cs"/>
                        </a:rPr>
                        <a:t>(moderated by chairs)</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lvl="0">
                        <a:lnSpc>
                          <a:spcPts val="800"/>
                        </a:lnSpc>
                        <a:spcBef>
                          <a:spcPts val="0"/>
                        </a:spcBef>
                        <a:spcAft>
                          <a:spcPts val="0"/>
                        </a:spcAft>
                      </a:pPr>
                      <a:r>
                        <a:rPr lang="en-GB" sz="900" b="0" i="0" kern="1200" dirty="0">
                          <a:solidFill>
                            <a:schemeClr val="bg1"/>
                          </a:solidFill>
                          <a:effectLst/>
                          <a:latin typeface="Gotham Bold" panose="02000604030000020004" pitchFamily="2" charset="0"/>
                          <a:ea typeface="+mn-ea"/>
                          <a:cs typeface="+mn-cs"/>
                        </a:rPr>
                        <a:t>Living with Glaucoma: Visual disability and quality of life </a:t>
                      </a:r>
                      <a:endParaRPr lang="en-GB" sz="900" b="0" i="0" kern="1200" dirty="0">
                        <a:solidFill>
                          <a:schemeClr val="bg1"/>
                        </a:solidFill>
                        <a:effectLst/>
                        <a:latin typeface="Gotham Book" panose="0200060404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Prof David Crabb, Ph.D. Vision Science </a:t>
                      </a:r>
                      <a:r>
                        <a:rPr lang="en-GB" sz="900" b="0" i="0" kern="1200" dirty="0">
                          <a:solidFill>
                            <a:schemeClr val="bg1"/>
                          </a:solidFill>
                          <a:effectLst/>
                          <a:latin typeface="Gotham Bold" panose="02000604030000020004" pitchFamily="2" charset="0"/>
                          <a:ea typeface="+mn-ea"/>
                          <a:cs typeface="+mn-cs"/>
                        </a:rPr>
                        <a:t>(UK)</a:t>
                      </a:r>
                      <a:endParaRPr lang="en-GB" sz="900" b="0" i="0" kern="1200" dirty="0">
                        <a:solidFill>
                          <a:schemeClr val="bg1"/>
                        </a:solidFill>
                        <a:effectLst/>
                        <a:latin typeface="Gotham Book" panose="0200060404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3615054579"/>
                  </a:ext>
                </a:extLst>
              </a:tr>
              <a:tr h="213254">
                <a:tc gridSpan="2">
                  <a:txBody>
                    <a:bodyPr/>
                    <a:lstStyle/>
                    <a:p>
                      <a:pPr lvl="0" algn="ctr">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2020 EGS Guidelines - The Impact on Medical and Surgical Management of Primary Open-Angle Glaucoma</a:t>
                      </a:r>
                      <a:br>
                        <a:rPr lang="en-GB" sz="900" b="1" i="0" kern="1200" dirty="0">
                          <a:solidFill>
                            <a:schemeClr val="bg1"/>
                          </a:solidFill>
                          <a:effectLst/>
                          <a:latin typeface="Gotham Bold" panose="02000604030000020004" pitchFamily="2" charset="0"/>
                          <a:ea typeface="+mn-ea"/>
                          <a:cs typeface="+mn-cs"/>
                        </a:rPr>
                      </a:br>
                      <a:r>
                        <a:rPr lang="en-GB" sz="900" b="1" i="0" kern="1200" dirty="0">
                          <a:solidFill>
                            <a:schemeClr val="bg1"/>
                          </a:solidFill>
                          <a:effectLst/>
                          <a:latin typeface="Gotham Bold" panose="02000604030000020004" pitchFamily="2" charset="0"/>
                          <a:ea typeface="+mn-ea"/>
                          <a:cs typeface="+mn-cs"/>
                        </a:rPr>
                        <a:t>Part I - Medical Management &amp; SLT in Depth</a:t>
                      </a:r>
                      <a:endParaRPr lang="en-GB" sz="900" b="1" i="0" kern="1200" dirty="0">
                        <a:solidFill>
                          <a:schemeClr val="bg1"/>
                        </a:solidFill>
                        <a:effectLst/>
                        <a:latin typeface="Gotham Book" panose="0200060404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hMerge="1">
                  <a:txBody>
                    <a:bodyPr/>
                    <a:lstStyle/>
                    <a:p>
                      <a:pPr lvl="0" algn="ctr">
                        <a:lnSpc>
                          <a:spcPts val="800"/>
                        </a:lnSpc>
                        <a:spcBef>
                          <a:spcPts val="0"/>
                        </a:spcBef>
                        <a:spcAft>
                          <a:spcPts val="0"/>
                        </a:spcAft>
                      </a:pPr>
                      <a:r>
                        <a:rPr lang="en-GB" sz="800" b="1" i="0" kern="1200" dirty="0">
                          <a:solidFill>
                            <a:schemeClr val="bg1"/>
                          </a:solidFill>
                          <a:effectLst/>
                          <a:latin typeface="Gotham Bold" panose="02000604030000020004" pitchFamily="2" charset="0"/>
                          <a:ea typeface="+mn-ea"/>
                          <a:cs typeface="+mn-cs"/>
                        </a:rPr>
                        <a:t>2020 EGS Guidelines - The Impact on Medical and Surgical Management of Primary Open-Angle Glaucoma</a:t>
                      </a:r>
                      <a:br>
                        <a:rPr lang="en-GB" sz="800" b="1" i="0" kern="1200" dirty="0">
                          <a:solidFill>
                            <a:schemeClr val="bg1"/>
                          </a:solidFill>
                          <a:effectLst/>
                          <a:latin typeface="Gotham Bold" panose="02000604030000020004" pitchFamily="2" charset="0"/>
                          <a:ea typeface="+mn-ea"/>
                          <a:cs typeface="+mn-cs"/>
                        </a:rPr>
                      </a:br>
                      <a:r>
                        <a:rPr lang="en-GB" sz="800" b="1" i="0" kern="1200" dirty="0">
                          <a:solidFill>
                            <a:schemeClr val="bg1"/>
                          </a:solidFill>
                          <a:effectLst/>
                          <a:latin typeface="Gotham Bold" panose="02000604030000020004" pitchFamily="2" charset="0"/>
                          <a:ea typeface="+mn-ea"/>
                          <a:cs typeface="+mn-cs"/>
                        </a:rPr>
                        <a:t>Part I - Medical Management &amp; SLT in Depth</a:t>
                      </a:r>
                      <a:endParaRPr lang="en-GB" sz="800" b="1" i="0" kern="1200" dirty="0">
                        <a:solidFill>
                          <a:schemeClr val="bg1"/>
                        </a:solidFill>
                        <a:effectLst/>
                        <a:latin typeface="Gotham Book" panose="0200060404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lvl="0">
                        <a:lnSpc>
                          <a:spcPts val="800"/>
                        </a:lnSpc>
                        <a:spcBef>
                          <a:spcPts val="0"/>
                        </a:spcBef>
                        <a:spcAft>
                          <a:spcPts val="0"/>
                        </a:spcAft>
                      </a:pPr>
                      <a:r>
                        <a:rPr lang="en-GB" sz="900" b="1" i="0" kern="1200" dirty="0">
                          <a:solidFill>
                            <a:schemeClr val="bg1"/>
                          </a:solidFill>
                          <a:effectLst/>
                          <a:latin typeface="Gotham Bold"/>
                          <a:ea typeface="+mn-ea"/>
                          <a:cs typeface="+mn-cs"/>
                        </a:rPr>
                        <a:t>Moderated by Jonathan Crowston, MD</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2702356039"/>
                  </a:ext>
                </a:extLst>
              </a:tr>
              <a:tr h="213254">
                <a:tc>
                  <a:txBody>
                    <a:bodyPr/>
                    <a:lstStyle/>
                    <a:p>
                      <a:pPr lvl="0">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09:47 – 09:58 </a:t>
                      </a:r>
                    </a:p>
                    <a:p>
                      <a:pPr lvl="0">
                        <a:lnSpc>
                          <a:spcPts val="800"/>
                        </a:lnSpc>
                        <a:spcBef>
                          <a:spcPts val="0"/>
                        </a:spcBef>
                        <a:spcAft>
                          <a:spcPts val="0"/>
                        </a:spcAft>
                      </a:pPr>
                      <a:r>
                        <a:rPr lang="en-GB" sz="900" b="0" i="0" kern="1200" dirty="0">
                          <a:solidFill>
                            <a:schemeClr val="bg1"/>
                          </a:solidFill>
                          <a:effectLst/>
                          <a:latin typeface="Gotham Book" panose="02000604040000020004" pitchFamily="2" charset="0"/>
                          <a:ea typeface="+mn-ea"/>
                          <a:cs typeface="+mn-cs"/>
                        </a:rPr>
                        <a:t>11 mins</a:t>
                      </a:r>
                      <a:endParaRPr lang="en-GB" sz="900" b="1" i="0" kern="1200" dirty="0">
                        <a:solidFill>
                          <a:schemeClr val="bg1"/>
                        </a:solidFill>
                        <a:effectLst/>
                        <a:latin typeface="Gotham Bold" panose="0200060403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lvl="0">
                        <a:lnSpc>
                          <a:spcPts val="800"/>
                        </a:lnSpc>
                        <a:spcBef>
                          <a:spcPts val="0"/>
                        </a:spcBef>
                        <a:spcAft>
                          <a:spcPts val="0"/>
                        </a:spcAft>
                      </a:pPr>
                      <a:r>
                        <a:rPr lang="en-GB" sz="900" b="0" i="0" kern="1200" dirty="0">
                          <a:solidFill>
                            <a:schemeClr val="bg1"/>
                          </a:solidFill>
                          <a:effectLst/>
                          <a:latin typeface="Gotham Bold" panose="02000604030000020004" pitchFamily="2" charset="0"/>
                          <a:ea typeface="+mn-ea"/>
                          <a:cs typeface="+mn-cs"/>
                        </a:rPr>
                        <a:t>A Closer Look: The latest EGS therapeutic algorithm</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lvl="0">
                        <a:lnSpc>
                          <a:spcPts val="800"/>
                        </a:lnSpc>
                        <a:spcBef>
                          <a:spcPts val="0"/>
                        </a:spcBef>
                        <a:spcAft>
                          <a:spcPts val="0"/>
                        </a:spcAft>
                      </a:pPr>
                      <a:r>
                        <a:rPr lang="en-GB" sz="900" b="1" kern="1200" dirty="0">
                          <a:solidFill>
                            <a:schemeClr val="bg1"/>
                          </a:solidFill>
                          <a:effectLst/>
                          <a:latin typeface="+mn-lt"/>
                          <a:ea typeface="+mn-ea"/>
                          <a:cs typeface="+mn-cs"/>
                        </a:rPr>
                        <a:t>Anthony Khawaja, MD </a:t>
                      </a:r>
                      <a:r>
                        <a:rPr lang="en-GB" sz="900" kern="1200" dirty="0">
                          <a:solidFill>
                            <a:schemeClr val="bg1"/>
                          </a:solidFill>
                          <a:effectLst/>
                          <a:latin typeface="+mn-lt"/>
                          <a:ea typeface="+mn-ea"/>
                          <a:cs typeface="+mn-cs"/>
                        </a:rPr>
                        <a:t>(UK)</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314434623"/>
                  </a:ext>
                </a:extLst>
              </a:tr>
              <a:tr h="213254">
                <a:tc>
                  <a:txBody>
                    <a:bodyPr/>
                    <a:lstStyle/>
                    <a:p>
                      <a:pPr lvl="0">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09:58 – 10:06</a:t>
                      </a:r>
                    </a:p>
                    <a:p>
                      <a:pPr lvl="0">
                        <a:lnSpc>
                          <a:spcPts val="800"/>
                        </a:lnSpc>
                        <a:spcBef>
                          <a:spcPts val="0"/>
                        </a:spcBef>
                        <a:spcAft>
                          <a:spcPts val="0"/>
                        </a:spcAft>
                      </a:pPr>
                      <a:r>
                        <a:rPr lang="en-GB" sz="900" b="0" i="0" kern="1200" dirty="0">
                          <a:solidFill>
                            <a:schemeClr val="bg1"/>
                          </a:solidFill>
                          <a:effectLst/>
                          <a:latin typeface="Gotham Book" panose="02000604040000020004" pitchFamily="2" charset="0"/>
                          <a:ea typeface="+mn-ea"/>
                          <a:cs typeface="+mn-cs"/>
                        </a:rPr>
                        <a:t>8 mins</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lvl="0">
                        <a:lnSpc>
                          <a:spcPts val="800"/>
                        </a:lnSpc>
                        <a:spcBef>
                          <a:spcPts val="0"/>
                        </a:spcBef>
                        <a:spcAft>
                          <a:spcPts val="0"/>
                        </a:spcAft>
                      </a:pPr>
                      <a:r>
                        <a:rPr lang="en-GB" sz="900" b="0" i="0" kern="1200" dirty="0">
                          <a:solidFill>
                            <a:schemeClr val="bg1"/>
                          </a:solidFill>
                          <a:effectLst/>
                          <a:latin typeface="Gotham Book" panose="02000604040000020004" pitchFamily="2" charset="0"/>
                          <a:ea typeface="+mn-ea"/>
                          <a:cs typeface="+mn-cs"/>
                        </a:rPr>
                        <a:t>A Closer Look: Are we achieving the most with medical treatment in early Glaucoma? </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nSpc>
                          <a:spcPts val="800"/>
                        </a:lnSpc>
                        <a:spcBef>
                          <a:spcPts val="0"/>
                        </a:spcBef>
                        <a:spcAft>
                          <a:spcPts val="0"/>
                        </a:spcAft>
                      </a:pPr>
                      <a:r>
                        <a:rPr lang="en-GB" sz="900" b="1" i="0" kern="1200" dirty="0">
                          <a:solidFill>
                            <a:schemeClr val="bg1"/>
                          </a:solidFill>
                          <a:effectLst/>
                          <a:latin typeface="Gotham Book"/>
                          <a:ea typeface="+mn-ea"/>
                          <a:cs typeface="+mn-cs"/>
                        </a:rPr>
                        <a:t>Francisco Goñi, MD </a:t>
                      </a:r>
                      <a:r>
                        <a:rPr lang="en-GB" sz="900" b="0" i="0" kern="1200" dirty="0">
                          <a:solidFill>
                            <a:schemeClr val="bg1"/>
                          </a:solidFill>
                          <a:effectLst/>
                          <a:latin typeface="Gotham Book"/>
                          <a:ea typeface="+mn-ea"/>
                          <a:cs typeface="+mn-cs"/>
                        </a:rPr>
                        <a:t>(Spain)</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1271087926"/>
                  </a:ext>
                </a:extLst>
              </a:tr>
              <a:tr h="206831">
                <a:tc>
                  <a:txBody>
                    <a:bodyPr/>
                    <a:lstStyle/>
                    <a:p>
                      <a:pPr lvl="0">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10:06 – 10:17</a:t>
                      </a:r>
                      <a:br>
                        <a:rPr lang="en-GB" sz="900" b="1" i="0" kern="1200" dirty="0">
                          <a:solidFill>
                            <a:schemeClr val="bg1"/>
                          </a:solidFill>
                          <a:effectLst/>
                          <a:latin typeface="Gotham Bold" panose="02000604030000020004" pitchFamily="2" charset="0"/>
                          <a:ea typeface="+mn-ea"/>
                          <a:cs typeface="+mn-cs"/>
                        </a:rPr>
                      </a:br>
                      <a:r>
                        <a:rPr lang="en-GB" sz="900" b="0" i="0" kern="1200" dirty="0">
                          <a:solidFill>
                            <a:schemeClr val="bg1"/>
                          </a:solidFill>
                          <a:effectLst/>
                          <a:latin typeface="Gotham Book" panose="02000604040000020004" pitchFamily="2" charset="0"/>
                          <a:ea typeface="+mn-ea"/>
                          <a:cs typeface="+mn-cs"/>
                        </a:rPr>
                        <a:t>11 mins</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lvl="0">
                        <a:lnSpc>
                          <a:spcPts val="800"/>
                        </a:lnSpc>
                        <a:spcBef>
                          <a:spcPts val="0"/>
                        </a:spcBef>
                        <a:spcAft>
                          <a:spcPts val="0"/>
                        </a:spcAft>
                      </a:pPr>
                      <a:r>
                        <a:rPr lang="en-GB" sz="900" b="0" i="0" kern="1200" dirty="0">
                          <a:solidFill>
                            <a:schemeClr val="bg1"/>
                          </a:solidFill>
                          <a:effectLst/>
                          <a:latin typeface="Gotham Book" panose="02000604040000020004" pitchFamily="2" charset="0"/>
                          <a:ea typeface="+mn-ea"/>
                          <a:cs typeface="+mn-cs"/>
                        </a:rPr>
                        <a:t>Q&amp;A session </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lvl="0">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All</a:t>
                      </a:r>
                      <a:endParaRPr lang="en-GB" sz="900" b="0" i="0" kern="1200" dirty="0">
                        <a:solidFill>
                          <a:schemeClr val="bg1"/>
                        </a:solidFill>
                        <a:effectLst/>
                        <a:latin typeface="Gotham Book" panose="0200060404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3160264752"/>
                  </a:ext>
                </a:extLst>
              </a:tr>
              <a:tr h="213254">
                <a:tc>
                  <a:txBody>
                    <a:bodyPr/>
                    <a:lstStyle/>
                    <a:p>
                      <a:pPr lvl="0">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10:17 – 10:25</a:t>
                      </a:r>
                      <a:br>
                        <a:rPr lang="en-GB" sz="900" b="1" i="0" kern="1200" dirty="0">
                          <a:solidFill>
                            <a:schemeClr val="bg1"/>
                          </a:solidFill>
                          <a:effectLst/>
                          <a:latin typeface="Gotham Bold" panose="02000604030000020004" pitchFamily="2" charset="0"/>
                          <a:ea typeface="+mn-ea"/>
                          <a:cs typeface="+mn-cs"/>
                        </a:rPr>
                      </a:br>
                      <a:r>
                        <a:rPr lang="en-GB" sz="900" b="0" i="0" kern="1200" dirty="0">
                          <a:solidFill>
                            <a:schemeClr val="bg1"/>
                          </a:solidFill>
                          <a:effectLst/>
                          <a:latin typeface="Gotham Bold" panose="02000604030000020004" pitchFamily="2" charset="0"/>
                          <a:ea typeface="+mn-ea"/>
                          <a:cs typeface="+mn-cs"/>
                        </a:rPr>
                        <a:t>7 mins</a:t>
                      </a:r>
                      <a:endParaRPr lang="en-GB" sz="900" b="0" i="0" kern="1200" dirty="0">
                        <a:solidFill>
                          <a:schemeClr val="bg1"/>
                        </a:solidFill>
                        <a:effectLst/>
                        <a:latin typeface="Gotham Book" panose="0200060404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lvl="0">
                        <a:lnSpc>
                          <a:spcPts val="800"/>
                        </a:lnSpc>
                        <a:spcBef>
                          <a:spcPts val="0"/>
                        </a:spcBef>
                        <a:spcAft>
                          <a:spcPts val="0"/>
                        </a:spcAft>
                      </a:pPr>
                      <a:r>
                        <a:rPr lang="en-GB" sz="900" b="1" i="0" kern="1200" dirty="0">
                          <a:solidFill>
                            <a:schemeClr val="bg1"/>
                          </a:solidFill>
                          <a:effectLst/>
                          <a:latin typeface="Gotham Book" panose="02000604040000020004" pitchFamily="2" charset="0"/>
                          <a:ea typeface="+mn-ea"/>
                          <a:cs typeface="+mn-cs"/>
                        </a:rPr>
                        <a:t>**Break**</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lvl="0">
                        <a:lnSpc>
                          <a:spcPts val="800"/>
                        </a:lnSpc>
                        <a:spcBef>
                          <a:spcPts val="0"/>
                        </a:spcBef>
                        <a:spcAft>
                          <a:spcPts val="0"/>
                        </a:spcAft>
                      </a:pPr>
                      <a:endParaRPr lang="en-GB" sz="900" b="1" i="0" kern="1200" dirty="0">
                        <a:solidFill>
                          <a:schemeClr val="bg1"/>
                        </a:solidFill>
                        <a:effectLst/>
                        <a:latin typeface="Gotham Bold" panose="0200060403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426784481"/>
                  </a:ext>
                </a:extLst>
              </a:tr>
              <a:tr h="182384">
                <a:tc gridSpan="2">
                  <a:txBody>
                    <a:bodyPr/>
                    <a:lstStyle/>
                    <a:p>
                      <a:pPr lvl="0" algn="ctr">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2020 EGS Guidelines - The Impact on Medical and Surgical Management of Primary Open-Angle Glaucoma</a:t>
                      </a:r>
                      <a:br>
                        <a:rPr lang="en-GB" sz="900" b="1" i="0" kern="1200" dirty="0">
                          <a:solidFill>
                            <a:schemeClr val="bg1"/>
                          </a:solidFill>
                          <a:effectLst/>
                          <a:latin typeface="Gotham Bold" panose="02000604030000020004" pitchFamily="2" charset="0"/>
                          <a:ea typeface="+mn-ea"/>
                          <a:cs typeface="+mn-cs"/>
                        </a:rPr>
                      </a:br>
                      <a:r>
                        <a:rPr lang="en-GB" sz="900" b="1" i="0" kern="1200" dirty="0">
                          <a:solidFill>
                            <a:schemeClr val="bg1"/>
                          </a:solidFill>
                          <a:effectLst/>
                          <a:latin typeface="Gotham Bold" panose="02000604030000020004" pitchFamily="2" charset="0"/>
                          <a:ea typeface="+mn-ea"/>
                          <a:cs typeface="+mn-cs"/>
                        </a:rPr>
                        <a:t>Part II - Glaucoma Surgery in Depth</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hMerge="1">
                  <a:txBody>
                    <a:bodyPr/>
                    <a:lstStyle/>
                    <a:p>
                      <a:pPr lvl="0">
                        <a:lnSpc>
                          <a:spcPts val="800"/>
                        </a:lnSpc>
                        <a:spcBef>
                          <a:spcPts val="0"/>
                        </a:spcBef>
                        <a:spcAft>
                          <a:spcPts val="0"/>
                        </a:spcAft>
                      </a:pPr>
                      <a:r>
                        <a:rPr lang="en-GB" sz="800" b="1" i="0" kern="1200" dirty="0">
                          <a:solidFill>
                            <a:schemeClr val="bg1"/>
                          </a:solidFill>
                          <a:effectLst/>
                          <a:latin typeface="Gotham Bold" panose="02000604030000020004" pitchFamily="2" charset="0"/>
                          <a:ea typeface="+mn-ea"/>
                          <a:cs typeface="+mn-cs"/>
                        </a:rPr>
                        <a:t>Part II - Glaucoma Surgery in Depth</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lvl="0">
                        <a:lnSpc>
                          <a:spcPts val="800"/>
                        </a:lnSpc>
                        <a:spcBef>
                          <a:spcPts val="0"/>
                        </a:spcBef>
                        <a:spcAft>
                          <a:spcPts val="0"/>
                        </a:spcAft>
                      </a:pPr>
                      <a:r>
                        <a:rPr lang="en-GB" sz="900" b="1" i="0" kern="1200" dirty="0">
                          <a:solidFill>
                            <a:schemeClr val="bg1"/>
                          </a:solidFill>
                          <a:effectLst/>
                          <a:latin typeface="Gotham Book" panose="02000604040000020004" pitchFamily="2" charset="0"/>
                          <a:ea typeface="+mn-ea"/>
                          <a:cs typeface="+mn-cs"/>
                        </a:rPr>
                        <a:t>Moderated by Ingeborg Stalmans, MD &amp; Herbert Reitsamer, MD</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3094621671"/>
                  </a:ext>
                </a:extLst>
              </a:tr>
              <a:tr h="213254">
                <a:tc>
                  <a:txBody>
                    <a:bodyPr/>
                    <a:lstStyle/>
                    <a:p>
                      <a:pPr lvl="0">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10:25 – 10:33</a:t>
                      </a:r>
                      <a:br>
                        <a:rPr lang="en-GB" sz="900" b="1" i="0" kern="1200" dirty="0">
                          <a:solidFill>
                            <a:schemeClr val="bg1"/>
                          </a:solidFill>
                          <a:effectLst/>
                          <a:latin typeface="Gotham Bold" panose="02000604030000020004" pitchFamily="2" charset="0"/>
                          <a:ea typeface="+mn-ea"/>
                          <a:cs typeface="+mn-cs"/>
                        </a:rPr>
                      </a:br>
                      <a:r>
                        <a:rPr lang="en-GB" sz="900" b="0" i="0" kern="1200" dirty="0">
                          <a:solidFill>
                            <a:schemeClr val="bg1"/>
                          </a:solidFill>
                          <a:effectLst/>
                          <a:latin typeface="Gotham Bold" panose="02000604030000020004" pitchFamily="2" charset="0"/>
                          <a:ea typeface="+mn-ea"/>
                          <a:cs typeface="+mn-cs"/>
                        </a:rPr>
                        <a:t>8</a:t>
                      </a:r>
                      <a:r>
                        <a:rPr lang="en-GB" sz="900" b="0" i="0" kern="1200" dirty="0">
                          <a:solidFill>
                            <a:schemeClr val="bg1"/>
                          </a:solidFill>
                          <a:effectLst/>
                          <a:latin typeface="Gotham Book" panose="02000604040000020004" pitchFamily="2" charset="0"/>
                          <a:ea typeface="+mn-ea"/>
                          <a:cs typeface="+mn-cs"/>
                        </a:rPr>
                        <a:t> mins</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lvl="0">
                        <a:lnSpc>
                          <a:spcPts val="800"/>
                        </a:lnSpc>
                        <a:spcBef>
                          <a:spcPts val="0"/>
                        </a:spcBef>
                        <a:spcAft>
                          <a:spcPts val="0"/>
                        </a:spcAft>
                      </a:pPr>
                      <a:r>
                        <a:rPr lang="en-GB" sz="900" b="0" i="0" kern="1200" dirty="0">
                          <a:solidFill>
                            <a:schemeClr val="bg1"/>
                          </a:solidFill>
                          <a:effectLst/>
                          <a:latin typeface="Gotham Book" panose="02000604040000020004" pitchFamily="2" charset="0"/>
                          <a:ea typeface="+mn-ea"/>
                          <a:cs typeface="+mn-cs"/>
                        </a:rPr>
                        <a:t>The optimal union of the right patient at the right time</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lvl="0">
                        <a:lnSpc>
                          <a:spcPts val="800"/>
                        </a:lnSpc>
                        <a:spcBef>
                          <a:spcPts val="0"/>
                        </a:spcBef>
                        <a:spcAft>
                          <a:spcPts val="0"/>
                        </a:spcAft>
                      </a:pPr>
                      <a:r>
                        <a:rPr lang="en-GB" sz="900" b="1" i="0" kern="1200" dirty="0">
                          <a:solidFill>
                            <a:schemeClr val="bg1"/>
                          </a:solidFill>
                          <a:effectLst/>
                          <a:latin typeface="Gotham Bold"/>
                          <a:ea typeface="+mn-ea"/>
                          <a:cs typeface="+mn-cs"/>
                        </a:rPr>
                        <a:t>Marta Pazos, MD </a:t>
                      </a:r>
                      <a:r>
                        <a:rPr lang="en-GB" sz="900" b="0" i="0" kern="1200" dirty="0">
                          <a:solidFill>
                            <a:schemeClr val="bg1"/>
                          </a:solidFill>
                          <a:effectLst/>
                          <a:latin typeface="Gotham Book"/>
                          <a:ea typeface="+mn-ea"/>
                          <a:cs typeface="+mn-cs"/>
                        </a:rPr>
                        <a:t>(Spain)</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2479499459"/>
                  </a:ext>
                </a:extLst>
              </a:tr>
              <a:tr h="213254">
                <a:tc>
                  <a:txBody>
                    <a:bodyPr/>
                    <a:lstStyle/>
                    <a:p>
                      <a:pPr marL="0" marR="0" lvl="0" indent="0" algn="l" defTabSz="914400" rtl="0" eaLnBrk="1" fontAlgn="auto" latinLnBrk="0" hangingPunct="1">
                        <a:lnSpc>
                          <a:spcPts val="800"/>
                        </a:lnSpc>
                        <a:spcBef>
                          <a:spcPts val="0"/>
                        </a:spcBef>
                        <a:spcAft>
                          <a:spcPts val="0"/>
                        </a:spcAft>
                        <a:buClrTx/>
                        <a:buSzTx/>
                        <a:buFontTx/>
                        <a:buNone/>
                        <a:tabLst/>
                        <a:defRPr/>
                      </a:pPr>
                      <a:r>
                        <a:rPr lang="en-GB" sz="900" b="1" i="0" kern="1200" dirty="0">
                          <a:solidFill>
                            <a:schemeClr val="bg1"/>
                          </a:solidFill>
                          <a:effectLst/>
                          <a:latin typeface="Gotham Bold" panose="02000604030000020004" pitchFamily="2" charset="0"/>
                          <a:ea typeface="+mn-ea"/>
                          <a:cs typeface="+mn-cs"/>
                        </a:rPr>
                        <a:t>10:33 – 10:45</a:t>
                      </a:r>
                    </a:p>
                    <a:p>
                      <a:pPr marL="0" marR="0" lvl="0" indent="0" algn="l" defTabSz="914400" rtl="0" eaLnBrk="1" fontAlgn="auto" latinLnBrk="0" hangingPunct="1">
                        <a:lnSpc>
                          <a:spcPts val="800"/>
                        </a:lnSpc>
                        <a:spcBef>
                          <a:spcPts val="0"/>
                        </a:spcBef>
                        <a:spcAft>
                          <a:spcPts val="0"/>
                        </a:spcAft>
                        <a:buClrTx/>
                        <a:buSzTx/>
                        <a:buFontTx/>
                        <a:buNone/>
                        <a:tabLst/>
                        <a:defRPr/>
                      </a:pPr>
                      <a:r>
                        <a:rPr lang="en-GB" sz="900" b="0" i="0" kern="1200" dirty="0">
                          <a:solidFill>
                            <a:schemeClr val="bg1"/>
                          </a:solidFill>
                          <a:effectLst/>
                          <a:latin typeface="Gotham Book" panose="02000604040000020004" pitchFamily="2" charset="0"/>
                          <a:ea typeface="+mn-ea"/>
                          <a:cs typeface="+mn-cs"/>
                        </a:rPr>
                        <a:t>8 mins</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lvl="0">
                        <a:lnSpc>
                          <a:spcPts val="800"/>
                        </a:lnSpc>
                        <a:spcBef>
                          <a:spcPts val="0"/>
                        </a:spcBef>
                        <a:spcAft>
                          <a:spcPts val="0"/>
                        </a:spcAft>
                      </a:pPr>
                      <a:r>
                        <a:rPr lang="en-GB" sz="900" b="0" i="0" kern="1200" dirty="0">
                          <a:solidFill>
                            <a:schemeClr val="bg1"/>
                          </a:solidFill>
                          <a:effectLst/>
                          <a:latin typeface="Gotham Book"/>
                          <a:ea typeface="+mn-ea"/>
                          <a:cs typeface="+mn-cs"/>
                        </a:rPr>
                        <a:t>Pearls and pitfalls for an Ab Interno approach</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a:lnSpc>
                          <a:spcPts val="800"/>
                        </a:lnSpc>
                        <a:spcBef>
                          <a:spcPts val="0"/>
                        </a:spcBef>
                        <a:spcAft>
                          <a:spcPts val="0"/>
                        </a:spcAft>
                      </a:pPr>
                      <a:r>
                        <a:rPr lang="en-GB" sz="900" b="1" i="0" kern="1200" dirty="0">
                          <a:solidFill>
                            <a:schemeClr val="bg1"/>
                          </a:solidFill>
                          <a:effectLst/>
                          <a:latin typeface="Gotham Bold"/>
                          <a:ea typeface="+mn-ea"/>
                          <a:cs typeface="+mn-cs"/>
                        </a:rPr>
                        <a:t>Antonio Fea, MD </a:t>
                      </a:r>
                      <a:r>
                        <a:rPr lang="en-GB" sz="900" b="0" i="0" kern="1200" dirty="0">
                          <a:solidFill>
                            <a:schemeClr val="bg1"/>
                          </a:solidFill>
                          <a:effectLst/>
                          <a:latin typeface="Gotham Book"/>
                          <a:ea typeface="+mn-ea"/>
                          <a:cs typeface="+mn-cs"/>
                        </a:rPr>
                        <a:t>(Italy)</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15064440"/>
                  </a:ext>
                </a:extLst>
              </a:tr>
              <a:tr h="213254">
                <a:tc>
                  <a:txBody>
                    <a:bodyPr/>
                    <a:lstStyle/>
                    <a:p>
                      <a:pPr lvl="0">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10:45 – 11:00</a:t>
                      </a:r>
                    </a:p>
                    <a:p>
                      <a:pPr lvl="0">
                        <a:lnSpc>
                          <a:spcPts val="800"/>
                        </a:lnSpc>
                        <a:spcBef>
                          <a:spcPts val="0"/>
                        </a:spcBef>
                        <a:spcAft>
                          <a:spcPts val="0"/>
                        </a:spcAft>
                      </a:pPr>
                      <a:r>
                        <a:rPr lang="en-GB" sz="900" b="0" i="0" kern="1200" dirty="0">
                          <a:solidFill>
                            <a:schemeClr val="bg1"/>
                          </a:solidFill>
                          <a:effectLst/>
                          <a:latin typeface="Gotham Book" panose="02000604040000020004" pitchFamily="2" charset="0"/>
                          <a:ea typeface="+mn-ea"/>
                          <a:cs typeface="+mn-cs"/>
                        </a:rPr>
                        <a:t>15 mins</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lvl="0">
                        <a:lnSpc>
                          <a:spcPts val="800"/>
                        </a:lnSpc>
                        <a:spcBef>
                          <a:spcPts val="0"/>
                        </a:spcBef>
                        <a:spcAft>
                          <a:spcPts val="0"/>
                        </a:spcAft>
                      </a:pPr>
                      <a:r>
                        <a:rPr lang="en-GB" sz="900" b="0" i="0" kern="1200" dirty="0">
                          <a:solidFill>
                            <a:schemeClr val="bg1"/>
                          </a:solidFill>
                          <a:effectLst/>
                          <a:latin typeface="Gotham Book"/>
                          <a:ea typeface="+mn-ea"/>
                          <a:cs typeface="+mn-cs"/>
                        </a:rPr>
                        <a:t>Ten tips to optimise an Ab Interno approach </a:t>
                      </a:r>
                      <a:endParaRPr lang="en-GB" sz="900" b="0" i="0" kern="1200" dirty="0">
                        <a:solidFill>
                          <a:schemeClr val="bg1"/>
                        </a:solidFill>
                        <a:effectLst/>
                        <a:latin typeface="Gotham Book" panose="0200060404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Ike Ahmed, MD </a:t>
                      </a:r>
                      <a:r>
                        <a:rPr lang="en-GB" sz="900" b="0" i="0" kern="1200" dirty="0">
                          <a:solidFill>
                            <a:schemeClr val="bg1"/>
                          </a:solidFill>
                          <a:effectLst/>
                          <a:latin typeface="Gotham Bold" panose="02000604030000020004" pitchFamily="2" charset="0"/>
                          <a:ea typeface="+mn-ea"/>
                          <a:cs typeface="+mn-cs"/>
                        </a:rPr>
                        <a:t>(Canada)</a:t>
                      </a:r>
                      <a:endParaRPr lang="en-GB" sz="900" b="0" i="0" kern="1200" dirty="0">
                        <a:solidFill>
                          <a:schemeClr val="bg1"/>
                        </a:solidFill>
                        <a:effectLst/>
                        <a:latin typeface="Gotham Book" panose="0200060404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1399903022"/>
                  </a:ext>
                </a:extLst>
              </a:tr>
              <a:tr h="293364">
                <a:tc>
                  <a:txBody>
                    <a:bodyPr/>
                    <a:lstStyle/>
                    <a:p>
                      <a:pPr lvl="0" algn="l">
                        <a:lnSpc>
                          <a:spcPts val="800"/>
                        </a:lnSpc>
                        <a:spcBef>
                          <a:spcPts val="0"/>
                        </a:spcBef>
                        <a:spcAft>
                          <a:spcPts val="0"/>
                        </a:spcAft>
                      </a:pPr>
                      <a:r>
                        <a:rPr lang="en-US" sz="900" b="1" dirty="0">
                          <a:solidFill>
                            <a:schemeClr val="bg1"/>
                          </a:solidFill>
                        </a:rPr>
                        <a:t>11:00 </a:t>
                      </a:r>
                      <a:r>
                        <a:rPr lang="en-GB" sz="900" b="1" i="0" kern="1200" dirty="0">
                          <a:solidFill>
                            <a:schemeClr val="bg1"/>
                          </a:solidFill>
                          <a:effectLst/>
                          <a:latin typeface="Gotham Bold" panose="02000604030000020004" pitchFamily="2" charset="0"/>
                          <a:ea typeface="+mn-ea"/>
                          <a:cs typeface="+mn-cs"/>
                        </a:rPr>
                        <a:t>– </a:t>
                      </a:r>
                      <a:r>
                        <a:rPr lang="en-US" sz="900" b="1" dirty="0">
                          <a:solidFill>
                            <a:schemeClr val="bg1"/>
                          </a:solidFill>
                        </a:rPr>
                        <a:t>11:25</a:t>
                      </a:r>
                      <a:br>
                        <a:rPr lang="en-US" sz="900" dirty="0">
                          <a:solidFill>
                            <a:schemeClr val="bg1"/>
                          </a:solidFill>
                        </a:rPr>
                      </a:br>
                      <a:r>
                        <a:rPr lang="en-US" sz="900" dirty="0">
                          <a:solidFill>
                            <a:schemeClr val="bg1"/>
                          </a:solidFill>
                        </a:rPr>
                        <a:t>25 mins </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lvl="0">
                        <a:lnSpc>
                          <a:spcPts val="800"/>
                        </a:lnSpc>
                        <a:spcBef>
                          <a:spcPts val="0"/>
                        </a:spcBef>
                        <a:spcAft>
                          <a:spcPts val="0"/>
                        </a:spcAft>
                      </a:pPr>
                      <a:r>
                        <a:rPr lang="en-GB" sz="900" b="0" i="0" kern="1200" dirty="0">
                          <a:solidFill>
                            <a:schemeClr val="bg1"/>
                          </a:solidFill>
                          <a:effectLst/>
                          <a:latin typeface="Gotham Book" panose="02000604040000020004" pitchFamily="2" charset="0"/>
                          <a:ea typeface="+mn-ea"/>
                          <a:cs typeface="+mn-cs"/>
                        </a:rPr>
                        <a:t>Q&amp;A session </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Moderated by Ingeborg Stalmans, MD &amp; Herbert Reitsamer, MD</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2802520373"/>
                  </a:ext>
                </a:extLst>
              </a:tr>
              <a:tr h="293364">
                <a:tc>
                  <a:txBody>
                    <a:bodyPr/>
                    <a:lstStyle/>
                    <a:p>
                      <a:pPr lvl="0" algn="l">
                        <a:lnSpc>
                          <a:spcPts val="800"/>
                        </a:lnSpc>
                        <a:spcBef>
                          <a:spcPts val="0"/>
                        </a:spcBef>
                        <a:spcAft>
                          <a:spcPts val="0"/>
                        </a:spcAft>
                      </a:pPr>
                      <a:r>
                        <a:rPr lang="en-US" sz="900" b="1" dirty="0">
                          <a:solidFill>
                            <a:schemeClr val="bg1"/>
                          </a:solidFill>
                        </a:rPr>
                        <a:t>11:25 </a:t>
                      </a:r>
                      <a:r>
                        <a:rPr lang="en-GB" sz="900" b="1" i="0" kern="1200" dirty="0">
                          <a:solidFill>
                            <a:schemeClr val="bg1"/>
                          </a:solidFill>
                          <a:effectLst/>
                          <a:latin typeface="Gotham Bold" panose="02000604030000020004" pitchFamily="2" charset="0"/>
                          <a:ea typeface="+mn-ea"/>
                          <a:cs typeface="+mn-cs"/>
                        </a:rPr>
                        <a:t>– </a:t>
                      </a:r>
                      <a:r>
                        <a:rPr lang="en-US" sz="900" b="1" dirty="0">
                          <a:solidFill>
                            <a:schemeClr val="bg1"/>
                          </a:solidFill>
                        </a:rPr>
                        <a:t>11:30</a:t>
                      </a:r>
                      <a:br>
                        <a:rPr lang="en-US" sz="900" b="1" dirty="0">
                          <a:solidFill>
                            <a:schemeClr val="bg1"/>
                          </a:solidFill>
                        </a:rPr>
                      </a:br>
                      <a:r>
                        <a:rPr lang="en-US" sz="900" b="0" dirty="0">
                          <a:solidFill>
                            <a:schemeClr val="bg1"/>
                          </a:solidFill>
                        </a:rPr>
                        <a:t>5 mins</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2F3335"/>
                    </a:solidFill>
                  </a:tcPr>
                </a:tc>
                <a:tc>
                  <a:txBody>
                    <a:bodyPr/>
                    <a:lstStyle/>
                    <a:p>
                      <a:pPr lvl="0">
                        <a:lnSpc>
                          <a:spcPts val="800"/>
                        </a:lnSpc>
                        <a:spcBef>
                          <a:spcPts val="0"/>
                        </a:spcBef>
                        <a:spcAft>
                          <a:spcPts val="0"/>
                        </a:spcAft>
                      </a:pPr>
                      <a:r>
                        <a:rPr lang="en-GB" sz="900" b="0" i="0" kern="1200" dirty="0">
                          <a:solidFill>
                            <a:schemeClr val="bg1"/>
                          </a:solidFill>
                          <a:effectLst/>
                          <a:latin typeface="Gotham Book" panose="02000604040000020004" pitchFamily="2" charset="0"/>
                          <a:ea typeface="+mn-ea"/>
                          <a:cs typeface="+mn-cs"/>
                        </a:rPr>
                        <a:t>Conclusions </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2F3335"/>
                    </a:solidFill>
                  </a:tcPr>
                </a:tc>
                <a:tc>
                  <a:txBody>
                    <a:bodyPr/>
                    <a:lstStyle/>
                    <a:p>
                      <a:pPr>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Chairs</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2F3335"/>
                    </a:solidFill>
                  </a:tcPr>
                </a:tc>
                <a:extLst>
                  <a:ext uri="{0D108BD9-81ED-4DB2-BD59-A6C34878D82A}">
                    <a16:rowId xmlns:a16="http://schemas.microsoft.com/office/drawing/2014/main" val="60794432"/>
                  </a:ext>
                </a:extLst>
              </a:tr>
            </a:tbl>
          </a:graphicData>
        </a:graphic>
      </p:graphicFrame>
      <p:pic>
        <p:nvPicPr>
          <p:cNvPr id="17" name="Picture 16">
            <a:extLst>
              <a:ext uri="{FF2B5EF4-FFF2-40B4-BE49-F238E27FC236}">
                <a16:creationId xmlns:a16="http://schemas.microsoft.com/office/drawing/2014/main" id="{8AC6EFB3-441E-4BE4-8964-829DE7BF8FA7}"/>
              </a:ext>
            </a:extLst>
          </p:cNvPr>
          <p:cNvPicPr>
            <a:picLocks noChangeAspect="1"/>
          </p:cNvPicPr>
          <p:nvPr/>
        </p:nvPicPr>
        <p:blipFill rotWithShape="1">
          <a:blip r:embed="rId4"/>
          <a:srcRect l="14730" t="67110" b="3641"/>
          <a:stretch/>
        </p:blipFill>
        <p:spPr>
          <a:xfrm>
            <a:off x="7627405" y="187405"/>
            <a:ext cx="2546583" cy="241781"/>
          </a:xfrm>
          <a:prstGeom prst="rect">
            <a:avLst/>
          </a:prstGeom>
        </p:spPr>
      </p:pic>
      <p:pic>
        <p:nvPicPr>
          <p:cNvPr id="3" name="Picture 2">
            <a:extLst>
              <a:ext uri="{FF2B5EF4-FFF2-40B4-BE49-F238E27FC236}">
                <a16:creationId xmlns:a16="http://schemas.microsoft.com/office/drawing/2014/main" id="{3110144C-CF84-443A-A03A-3CDCFE124D3D}"/>
              </a:ext>
            </a:extLst>
          </p:cNvPr>
          <p:cNvPicPr>
            <a:picLocks noChangeAspect="1"/>
          </p:cNvPicPr>
          <p:nvPr/>
        </p:nvPicPr>
        <p:blipFill rotWithShape="1">
          <a:blip r:embed="rId4"/>
          <a:srcRect b="70751"/>
          <a:stretch/>
        </p:blipFill>
        <p:spPr>
          <a:xfrm>
            <a:off x="1804221" y="180212"/>
            <a:ext cx="2986501" cy="241781"/>
          </a:xfrm>
          <a:prstGeom prst="rect">
            <a:avLst/>
          </a:prstGeom>
        </p:spPr>
      </p:pic>
      <p:pic>
        <p:nvPicPr>
          <p:cNvPr id="15" name="Picture 14">
            <a:extLst>
              <a:ext uri="{FF2B5EF4-FFF2-40B4-BE49-F238E27FC236}">
                <a16:creationId xmlns:a16="http://schemas.microsoft.com/office/drawing/2014/main" id="{DD72B183-6925-4C31-95DD-BE1BC14C5471}"/>
              </a:ext>
            </a:extLst>
          </p:cNvPr>
          <p:cNvPicPr>
            <a:picLocks noChangeAspect="1"/>
          </p:cNvPicPr>
          <p:nvPr/>
        </p:nvPicPr>
        <p:blipFill rotWithShape="1">
          <a:blip r:embed="rId4"/>
          <a:srcRect l="-589" t="33712" r="589" b="33346"/>
          <a:stretch/>
        </p:blipFill>
        <p:spPr>
          <a:xfrm>
            <a:off x="4616786" y="189978"/>
            <a:ext cx="2986501" cy="272305"/>
          </a:xfrm>
          <a:prstGeom prst="rect">
            <a:avLst/>
          </a:prstGeom>
        </p:spPr>
      </p:pic>
      <p:sp>
        <p:nvSpPr>
          <p:cNvPr id="7" name="TextBox 6">
            <a:extLst>
              <a:ext uri="{FF2B5EF4-FFF2-40B4-BE49-F238E27FC236}">
                <a16:creationId xmlns:a16="http://schemas.microsoft.com/office/drawing/2014/main" id="{9683559D-2077-044E-B59C-6249E6BB365F}"/>
              </a:ext>
            </a:extLst>
          </p:cNvPr>
          <p:cNvSpPr txBox="1"/>
          <p:nvPr/>
        </p:nvSpPr>
        <p:spPr>
          <a:xfrm>
            <a:off x="7958692" y="16007"/>
            <a:ext cx="4225159" cy="615553"/>
          </a:xfrm>
          <a:prstGeom prst="rect">
            <a:avLst/>
          </a:prstGeom>
          <a:noFill/>
        </p:spPr>
        <p:txBody>
          <a:bodyPr wrap="square" rtlCol="0">
            <a:spAutoFit/>
          </a:bodyPr>
          <a:lstStyle/>
          <a:p>
            <a:pPr algn="r"/>
            <a:r>
              <a:rPr lang="en-GB" sz="1600" b="1" dirty="0">
                <a:solidFill>
                  <a:schemeClr val="bg1"/>
                </a:solidFill>
                <a:latin typeface="Gotham Bold" panose="02000604030000020004" pitchFamily="2" charset="0"/>
              </a:rPr>
              <a:t>Saturday 25</a:t>
            </a:r>
            <a:r>
              <a:rPr lang="en-GB" sz="1600" b="1" baseline="30000" dirty="0">
                <a:solidFill>
                  <a:schemeClr val="bg1"/>
                </a:solidFill>
                <a:latin typeface="Gotham Bold" panose="02000604030000020004" pitchFamily="2" charset="0"/>
              </a:rPr>
              <a:t>th</a:t>
            </a:r>
            <a:r>
              <a:rPr lang="en-GB" sz="1600" b="1" dirty="0">
                <a:solidFill>
                  <a:schemeClr val="bg1"/>
                </a:solidFill>
                <a:latin typeface="Gotham Bold" panose="02000604030000020004" pitchFamily="2" charset="0"/>
              </a:rPr>
              <a:t> September</a:t>
            </a:r>
          </a:p>
          <a:p>
            <a:pPr algn="r"/>
            <a:r>
              <a:rPr lang="en-GB" sz="1600" dirty="0">
                <a:solidFill>
                  <a:schemeClr val="bg1"/>
                </a:solidFill>
                <a:latin typeface="Gotham Book" panose="02000604040000020004" pitchFamily="2" charset="0"/>
              </a:rPr>
              <a:t>08:00 – 11:30 </a:t>
            </a:r>
            <a:r>
              <a:rPr lang="en-GB" dirty="0">
                <a:solidFill>
                  <a:schemeClr val="bg1"/>
                </a:solidFill>
                <a:latin typeface="Gotham Book" panose="02000604040000020004" pitchFamily="2" charset="0"/>
              </a:rPr>
              <a:t>BST</a:t>
            </a:r>
          </a:p>
        </p:txBody>
      </p:sp>
      <p:graphicFrame>
        <p:nvGraphicFramePr>
          <p:cNvPr id="14" name="Table 21">
            <a:extLst>
              <a:ext uri="{FF2B5EF4-FFF2-40B4-BE49-F238E27FC236}">
                <a16:creationId xmlns:a16="http://schemas.microsoft.com/office/drawing/2014/main" id="{3EB2DE86-F1D4-449B-BC5A-0D9BEC81EE5F}"/>
              </a:ext>
            </a:extLst>
          </p:cNvPr>
          <p:cNvGraphicFramePr>
            <a:graphicFrameLocks noGrp="1"/>
          </p:cNvGraphicFramePr>
          <p:nvPr>
            <p:extLst>
              <p:ext uri="{D42A27DB-BD31-4B8C-83A1-F6EECF244321}">
                <p14:modId xmlns:p14="http://schemas.microsoft.com/office/powerpoint/2010/main" val="1542004032"/>
              </p:ext>
            </p:extLst>
          </p:nvPr>
        </p:nvGraphicFramePr>
        <p:xfrm>
          <a:off x="8110898" y="616591"/>
          <a:ext cx="3998805" cy="2010412"/>
        </p:xfrm>
        <a:graphic>
          <a:graphicData uri="http://schemas.openxmlformats.org/drawingml/2006/table">
            <a:tbl>
              <a:tblPr bandRow="1">
                <a:tableStyleId>{073A0DAA-6AF3-43AB-8588-CEC1D06C72B9}</a:tableStyleId>
              </a:tblPr>
              <a:tblGrid>
                <a:gridCol w="845096">
                  <a:extLst>
                    <a:ext uri="{9D8B030D-6E8A-4147-A177-3AD203B41FA5}">
                      <a16:colId xmlns:a16="http://schemas.microsoft.com/office/drawing/2014/main" val="3343880251"/>
                    </a:ext>
                  </a:extLst>
                </a:gridCol>
                <a:gridCol w="1768979">
                  <a:extLst>
                    <a:ext uri="{9D8B030D-6E8A-4147-A177-3AD203B41FA5}">
                      <a16:colId xmlns:a16="http://schemas.microsoft.com/office/drawing/2014/main" val="183676269"/>
                    </a:ext>
                  </a:extLst>
                </a:gridCol>
                <a:gridCol w="1384730">
                  <a:extLst>
                    <a:ext uri="{9D8B030D-6E8A-4147-A177-3AD203B41FA5}">
                      <a16:colId xmlns:a16="http://schemas.microsoft.com/office/drawing/2014/main" val="1638824717"/>
                    </a:ext>
                  </a:extLst>
                </a:gridCol>
              </a:tblGrid>
              <a:tr h="118712">
                <a:tc>
                  <a:txBody>
                    <a:bodyPr/>
                    <a:lstStyle/>
                    <a:p>
                      <a:pPr marL="0" marR="0" lvl="0" indent="0" algn="l" defTabSz="914400" rtl="0" eaLnBrk="1" fontAlgn="auto" latinLnBrk="0" hangingPunct="1">
                        <a:lnSpc>
                          <a:spcPts val="800"/>
                        </a:lnSpc>
                        <a:spcBef>
                          <a:spcPts val="0"/>
                        </a:spcBef>
                        <a:spcAft>
                          <a:spcPts val="0"/>
                        </a:spcAft>
                        <a:buClrTx/>
                        <a:buSzTx/>
                        <a:buFontTx/>
                        <a:buNone/>
                        <a:tabLst/>
                        <a:defRPr/>
                      </a:pPr>
                      <a:r>
                        <a:rPr lang="en-GB" sz="900" b="1" i="0" kern="1200" dirty="0">
                          <a:solidFill>
                            <a:schemeClr val="bg1"/>
                          </a:solidFill>
                          <a:effectLst/>
                          <a:latin typeface="Gotham Bold" panose="02000604030000020004" pitchFamily="2" charset="0"/>
                          <a:ea typeface="+mn-ea"/>
                          <a:cs typeface="+mn-cs"/>
                        </a:rPr>
                        <a:t>Time (BST)</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2F3335"/>
                    </a:solidFill>
                  </a:tcPr>
                </a:tc>
                <a:tc gridSpan="2">
                  <a:txBody>
                    <a:bodyPr/>
                    <a:lstStyle/>
                    <a:p>
                      <a:pPr marL="0" marR="0" lvl="0" indent="0" algn="l" defTabSz="914400" rtl="0" eaLnBrk="1" fontAlgn="auto" latinLnBrk="0" hangingPunct="1">
                        <a:lnSpc>
                          <a:spcPts val="800"/>
                        </a:lnSpc>
                        <a:spcBef>
                          <a:spcPts val="0"/>
                        </a:spcBef>
                        <a:spcAft>
                          <a:spcPts val="0"/>
                        </a:spcAft>
                        <a:buClrTx/>
                        <a:buSzTx/>
                        <a:buFontTx/>
                        <a:buNone/>
                        <a:tabLst/>
                        <a:defRPr/>
                      </a:pPr>
                      <a:endParaRPr lang="en-GB" sz="900" b="1" i="0" kern="1200" dirty="0">
                        <a:solidFill>
                          <a:schemeClr val="bg1"/>
                        </a:solidFill>
                        <a:effectLst/>
                        <a:latin typeface="Gotham Bold" panose="0200060403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2F3335"/>
                    </a:solidFill>
                  </a:tcPr>
                </a:tc>
                <a:tc hMerge="1">
                  <a:txBody>
                    <a:bodyPr/>
                    <a:lstStyle/>
                    <a:p>
                      <a:pPr lvl="0">
                        <a:lnSpc>
                          <a:spcPts val="800"/>
                        </a:lnSpc>
                        <a:spcBef>
                          <a:spcPts val="0"/>
                        </a:spcBef>
                        <a:spcAft>
                          <a:spcPts val="0"/>
                        </a:spcAft>
                      </a:pPr>
                      <a:endParaRPr lang="en-GB" sz="800" kern="1200" dirty="0">
                        <a:solidFill>
                          <a:schemeClr val="bg1"/>
                        </a:solidFill>
                        <a:effectLst/>
                        <a:latin typeface="+mn-lt"/>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595959"/>
                    </a:solidFill>
                  </a:tcPr>
                </a:tc>
                <a:extLst>
                  <a:ext uri="{0D108BD9-81ED-4DB2-BD59-A6C34878D82A}">
                    <a16:rowId xmlns:a16="http://schemas.microsoft.com/office/drawing/2014/main" val="1016976340"/>
                  </a:ext>
                </a:extLst>
              </a:tr>
              <a:tr h="293364">
                <a:tc>
                  <a:txBody>
                    <a:bodyPr/>
                    <a:lstStyle/>
                    <a:p>
                      <a:pPr lvl="0">
                        <a:lnSpc>
                          <a:spcPts val="800"/>
                        </a:lnSpc>
                        <a:spcBef>
                          <a:spcPts val="0"/>
                        </a:spcBef>
                        <a:spcAft>
                          <a:spcPts val="0"/>
                        </a:spcAft>
                      </a:pPr>
                      <a:r>
                        <a:rPr lang="en-GB" sz="900" b="1" kern="1200" dirty="0">
                          <a:solidFill>
                            <a:schemeClr val="bg1"/>
                          </a:solidFill>
                          <a:effectLst/>
                          <a:latin typeface="Gotham Medium" panose="02000604030000020004" pitchFamily="2" charset="0"/>
                          <a:ea typeface="+mn-ea"/>
                          <a:cs typeface="+mn-cs"/>
                        </a:rPr>
                        <a:t>11:45 </a:t>
                      </a:r>
                      <a:r>
                        <a:rPr lang="en-GB" sz="900" b="1" i="0" kern="1200" dirty="0">
                          <a:solidFill>
                            <a:schemeClr val="bg1"/>
                          </a:solidFill>
                          <a:effectLst/>
                          <a:latin typeface="Gotham Bold" panose="02000604030000020004" pitchFamily="2" charset="0"/>
                          <a:ea typeface="+mn-ea"/>
                          <a:cs typeface="+mn-cs"/>
                        </a:rPr>
                        <a:t>– </a:t>
                      </a:r>
                      <a:r>
                        <a:rPr lang="en-GB" sz="900" b="1" kern="1200" dirty="0">
                          <a:solidFill>
                            <a:schemeClr val="bg1"/>
                          </a:solidFill>
                          <a:effectLst/>
                          <a:latin typeface="Gotham Medium" panose="02000604030000020004" pitchFamily="2" charset="0"/>
                          <a:ea typeface="+mn-ea"/>
                          <a:cs typeface="+mn-cs"/>
                        </a:rPr>
                        <a:t>12:00</a:t>
                      </a:r>
                    </a:p>
                    <a:p>
                      <a:pPr lvl="0">
                        <a:lnSpc>
                          <a:spcPts val="800"/>
                        </a:lnSpc>
                        <a:spcBef>
                          <a:spcPts val="0"/>
                        </a:spcBef>
                        <a:spcAft>
                          <a:spcPts val="0"/>
                        </a:spcAft>
                      </a:pPr>
                      <a:r>
                        <a:rPr lang="en-GB" sz="900" b="0" i="0" kern="1200" dirty="0">
                          <a:solidFill>
                            <a:schemeClr val="bg1"/>
                          </a:solidFill>
                          <a:effectLst/>
                          <a:latin typeface="Gotham Book" panose="02000604040000020004" pitchFamily="2" charset="0"/>
                          <a:ea typeface="+mn-ea"/>
                          <a:cs typeface="+mn-cs"/>
                        </a:rPr>
                        <a:t>15 mins Q&amp;A</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marL="0" marR="0" lvl="0" indent="0" algn="l" defTabSz="914400" rtl="0" eaLnBrk="1" fontAlgn="auto" latinLnBrk="0" hangingPunct="1">
                        <a:lnSpc>
                          <a:spcPts val="800"/>
                        </a:lnSpc>
                        <a:spcBef>
                          <a:spcPts val="0"/>
                        </a:spcBef>
                        <a:spcAft>
                          <a:spcPts val="0"/>
                        </a:spcAft>
                        <a:buClrTx/>
                        <a:buSzTx/>
                        <a:buFontTx/>
                        <a:buNone/>
                        <a:tabLst/>
                        <a:defRPr/>
                      </a:pPr>
                      <a:r>
                        <a:rPr lang="en-GB" sz="900" b="0" i="0" kern="1200" dirty="0">
                          <a:solidFill>
                            <a:schemeClr val="bg1"/>
                          </a:solidFill>
                          <a:effectLst/>
                          <a:latin typeface="Gotham Book" panose="02000604040000020004" pitchFamily="2" charset="0"/>
                          <a:ea typeface="+mn-ea"/>
                          <a:cs typeface="+mn-cs"/>
                        </a:rPr>
                        <a:t>XEN 45 in the Clinic – A Session of Case Studies </a:t>
                      </a:r>
                      <a:endParaRPr lang="en-GB" sz="900" b="1" i="0" kern="1200" dirty="0">
                        <a:solidFill>
                          <a:schemeClr val="bg1"/>
                        </a:solidFill>
                        <a:effectLst/>
                        <a:latin typeface="Gotham Bold" panose="0200060403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lvl="0">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Paul </a:t>
                      </a:r>
                      <a:r>
                        <a:rPr lang="en-GB" sz="900" b="1" i="0" kern="1200" dirty="0" err="1">
                          <a:solidFill>
                            <a:schemeClr val="bg1"/>
                          </a:solidFill>
                          <a:effectLst/>
                          <a:latin typeface="Gotham Bold" panose="02000604030000020004" pitchFamily="2" charset="0"/>
                          <a:ea typeface="+mn-ea"/>
                          <a:cs typeface="+mn-cs"/>
                        </a:rPr>
                        <a:t>Harasymowycz</a:t>
                      </a:r>
                      <a:r>
                        <a:rPr lang="en-GB" sz="900" b="1" i="0" kern="1200" dirty="0">
                          <a:solidFill>
                            <a:schemeClr val="bg1"/>
                          </a:solidFill>
                          <a:effectLst/>
                          <a:latin typeface="Gotham Bold" panose="02000604030000020004" pitchFamily="2" charset="0"/>
                          <a:ea typeface="+mn-ea"/>
                          <a:cs typeface="+mn-cs"/>
                        </a:rPr>
                        <a:t>, MD </a:t>
                      </a:r>
                      <a:r>
                        <a:rPr lang="en-GB" sz="900" b="0" i="0" kern="1200" dirty="0">
                          <a:solidFill>
                            <a:schemeClr val="bg1"/>
                          </a:solidFill>
                          <a:effectLst/>
                          <a:latin typeface="Gotham Bold" panose="02000604030000020004" pitchFamily="2" charset="0"/>
                          <a:ea typeface="+mn-ea"/>
                          <a:cs typeface="+mn-cs"/>
                        </a:rPr>
                        <a:t>(Canada) </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102865674"/>
                  </a:ext>
                </a:extLst>
              </a:tr>
              <a:tr h="293364">
                <a:tc>
                  <a:txBody>
                    <a:bodyPr/>
                    <a:lstStyle/>
                    <a:p>
                      <a:pPr lvl="0">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On-Demand Video</a:t>
                      </a:r>
                      <a:endParaRPr lang="en-GB" sz="900" b="0" i="0" kern="1200" dirty="0">
                        <a:solidFill>
                          <a:schemeClr val="bg1"/>
                        </a:solidFill>
                        <a:effectLst/>
                        <a:latin typeface="Gotham Book" panose="0200060404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lvl="0">
                        <a:lnSpc>
                          <a:spcPts val="800"/>
                        </a:lnSpc>
                        <a:spcBef>
                          <a:spcPts val="0"/>
                        </a:spcBef>
                        <a:spcAft>
                          <a:spcPts val="0"/>
                        </a:spcAft>
                      </a:pPr>
                      <a:r>
                        <a:rPr lang="en-GB" sz="900" b="0" kern="1200" dirty="0">
                          <a:solidFill>
                            <a:schemeClr val="bg1"/>
                          </a:solidFill>
                          <a:effectLst/>
                          <a:latin typeface="Gotham Medium" panose="02000604030000020004" pitchFamily="2" charset="0"/>
                          <a:ea typeface="+mn-ea"/>
                          <a:cs typeface="+mn-cs"/>
                        </a:rPr>
                        <a:t>Meet the researcher: ‘Primary Needling of the Ab </a:t>
                      </a:r>
                      <a:r>
                        <a:rPr lang="en-GB" sz="900" b="0" kern="1200" dirty="0" err="1">
                          <a:solidFill>
                            <a:schemeClr val="bg1"/>
                          </a:solidFill>
                          <a:effectLst/>
                          <a:latin typeface="Gotham Medium" panose="02000604030000020004" pitchFamily="2" charset="0"/>
                          <a:ea typeface="+mn-ea"/>
                          <a:cs typeface="+mn-cs"/>
                        </a:rPr>
                        <a:t>Interno</a:t>
                      </a:r>
                      <a:r>
                        <a:rPr lang="en-GB" sz="900" b="0" kern="1200" dirty="0">
                          <a:solidFill>
                            <a:schemeClr val="bg1"/>
                          </a:solidFill>
                          <a:effectLst/>
                          <a:latin typeface="Gotham Medium" panose="02000604030000020004" pitchFamily="2" charset="0"/>
                          <a:ea typeface="+mn-ea"/>
                          <a:cs typeface="+mn-cs"/>
                        </a:rPr>
                        <a:t> </a:t>
                      </a:r>
                      <a:r>
                        <a:rPr lang="en-GB" sz="900" b="0" kern="1200" dirty="0" err="1">
                          <a:solidFill>
                            <a:schemeClr val="bg1"/>
                          </a:solidFill>
                          <a:effectLst/>
                          <a:latin typeface="Gotham Medium" panose="02000604030000020004" pitchFamily="2" charset="0"/>
                          <a:ea typeface="+mn-ea"/>
                          <a:cs typeface="+mn-cs"/>
                        </a:rPr>
                        <a:t>Gelatin</a:t>
                      </a:r>
                      <a:r>
                        <a:rPr lang="en-GB" sz="900" b="0" kern="1200" dirty="0">
                          <a:solidFill>
                            <a:schemeClr val="bg1"/>
                          </a:solidFill>
                          <a:effectLst/>
                          <a:latin typeface="Gotham Medium" panose="02000604030000020004" pitchFamily="2" charset="0"/>
                          <a:ea typeface="+mn-ea"/>
                          <a:cs typeface="+mn-cs"/>
                        </a:rPr>
                        <a:t> </a:t>
                      </a:r>
                      <a:r>
                        <a:rPr lang="en-GB" sz="900" b="0" kern="1200" dirty="0" err="1">
                          <a:solidFill>
                            <a:schemeClr val="bg1"/>
                          </a:solidFill>
                          <a:effectLst/>
                          <a:latin typeface="Gotham Medium" panose="02000604030000020004" pitchFamily="2" charset="0"/>
                          <a:ea typeface="+mn-ea"/>
                          <a:cs typeface="+mn-cs"/>
                        </a:rPr>
                        <a:t>Microstent</a:t>
                      </a:r>
                      <a:r>
                        <a:rPr lang="en-GB" sz="900" b="0" kern="1200" dirty="0">
                          <a:solidFill>
                            <a:schemeClr val="bg1"/>
                          </a:solidFill>
                          <a:effectLst/>
                          <a:latin typeface="Gotham Medium" panose="02000604030000020004" pitchFamily="2" charset="0"/>
                          <a:ea typeface="+mn-ea"/>
                          <a:cs typeface="+mn-cs"/>
                        </a:rPr>
                        <a:t> Reduces Postoperative Needling and </a:t>
                      </a:r>
                      <a:br>
                        <a:rPr lang="en-GB" sz="900" b="0" kern="1200" dirty="0">
                          <a:solidFill>
                            <a:schemeClr val="bg1"/>
                          </a:solidFill>
                          <a:effectLst/>
                          <a:latin typeface="Gotham Medium" panose="02000604030000020004" pitchFamily="2" charset="0"/>
                          <a:ea typeface="+mn-ea"/>
                          <a:cs typeface="+mn-cs"/>
                        </a:rPr>
                      </a:br>
                      <a:r>
                        <a:rPr lang="en-GB" sz="900" b="0" kern="1200" dirty="0">
                          <a:solidFill>
                            <a:schemeClr val="bg1"/>
                          </a:solidFill>
                          <a:effectLst/>
                          <a:latin typeface="Gotham Medium" panose="02000604030000020004" pitchFamily="2" charset="0"/>
                          <a:ea typeface="+mn-ea"/>
                          <a:cs typeface="+mn-cs"/>
                        </a:rPr>
                        <a:t>Follow-up Requirements’ </a:t>
                      </a:r>
                      <a:endParaRPr lang="en-GB" sz="900" b="0" i="0" kern="1200" dirty="0">
                        <a:solidFill>
                          <a:schemeClr val="bg1"/>
                        </a:solidFill>
                        <a:effectLst/>
                        <a:latin typeface="Gotham Book" panose="0200060404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Nathan Kerr, MD </a:t>
                      </a:r>
                      <a:r>
                        <a:rPr lang="en-GB" sz="900" b="0" i="0" kern="1200" dirty="0">
                          <a:solidFill>
                            <a:schemeClr val="bg1"/>
                          </a:solidFill>
                          <a:effectLst/>
                          <a:latin typeface="Gotham Bold" panose="02000604030000020004" pitchFamily="2" charset="0"/>
                          <a:ea typeface="+mn-ea"/>
                          <a:cs typeface="+mn-cs"/>
                        </a:rPr>
                        <a:t>(Australia)</a:t>
                      </a:r>
                      <a:endParaRPr lang="en-GB" sz="900" b="0" i="0" kern="1200" dirty="0">
                        <a:solidFill>
                          <a:schemeClr val="bg1"/>
                        </a:solidFill>
                        <a:effectLst/>
                        <a:latin typeface="Gotham Book" panose="0200060404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3724434673"/>
                  </a:ext>
                </a:extLst>
              </a:tr>
              <a:tr h="213254">
                <a:tc>
                  <a:txBody>
                    <a:bodyPr/>
                    <a:lstStyle/>
                    <a:p>
                      <a:pPr lvl="0">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On-Demand Video</a:t>
                      </a:r>
                      <a:endParaRPr lang="en-GB" sz="900" b="0" i="0" kern="1200" dirty="0">
                        <a:solidFill>
                          <a:schemeClr val="bg1"/>
                        </a:solidFill>
                        <a:effectLst/>
                        <a:latin typeface="Gotham Book" panose="0200060404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lvl="0">
                        <a:lnSpc>
                          <a:spcPts val="800"/>
                        </a:lnSpc>
                        <a:spcBef>
                          <a:spcPts val="0"/>
                        </a:spcBef>
                        <a:spcAft>
                          <a:spcPts val="0"/>
                        </a:spcAft>
                      </a:pPr>
                      <a:r>
                        <a:rPr lang="en-GB" sz="900" b="0" i="0" kern="1200" dirty="0">
                          <a:solidFill>
                            <a:schemeClr val="bg1"/>
                          </a:solidFill>
                          <a:effectLst/>
                          <a:latin typeface="Gotham Bold" panose="02000604030000020004" pitchFamily="2" charset="0"/>
                          <a:ea typeface="+mn-ea"/>
                          <a:cs typeface="+mn-cs"/>
                        </a:rPr>
                        <a:t>What does the evidence say?: ‘The efficacy of the fixed combination of latanoprost and timolol versus other fixed combinations for primary open-angle glaucoma and ocular hypertension: A systematic review and meta-analysis’ </a:t>
                      </a:r>
                      <a:endParaRPr lang="en-GB" sz="900" b="0" i="0" kern="1200" dirty="0">
                        <a:solidFill>
                          <a:schemeClr val="bg1"/>
                        </a:solidFill>
                        <a:effectLst/>
                        <a:latin typeface="Gotham Book" panose="0200060404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tc>
                  <a:txBody>
                    <a:bodyPr/>
                    <a:lstStyle/>
                    <a:p>
                      <a:pPr>
                        <a:lnSpc>
                          <a:spcPts val="800"/>
                        </a:lnSpc>
                        <a:spcBef>
                          <a:spcPts val="0"/>
                        </a:spcBef>
                        <a:spcAft>
                          <a:spcPts val="0"/>
                        </a:spcAft>
                      </a:pPr>
                      <a:r>
                        <a:rPr lang="en-GB" sz="900" b="1" i="0" kern="1200" dirty="0">
                          <a:solidFill>
                            <a:schemeClr val="bg1"/>
                          </a:solidFill>
                          <a:effectLst/>
                          <a:latin typeface="Gotham Bold" panose="02000604030000020004" pitchFamily="2" charset="0"/>
                          <a:ea typeface="+mn-ea"/>
                          <a:cs typeface="+mn-cs"/>
                        </a:rPr>
                        <a:t>Yi Xing, MD </a:t>
                      </a:r>
                      <a:br>
                        <a:rPr lang="en-GB" sz="900" b="1" i="0" kern="1200" dirty="0">
                          <a:solidFill>
                            <a:schemeClr val="bg1"/>
                          </a:solidFill>
                          <a:effectLst/>
                          <a:latin typeface="Gotham Bold" panose="02000604030000020004" pitchFamily="2" charset="0"/>
                          <a:ea typeface="+mn-ea"/>
                          <a:cs typeface="+mn-cs"/>
                        </a:rPr>
                      </a:br>
                      <a:r>
                        <a:rPr lang="en-GB" sz="900" b="0" i="0" kern="1200" dirty="0">
                          <a:solidFill>
                            <a:schemeClr val="bg1"/>
                          </a:solidFill>
                          <a:effectLst/>
                          <a:latin typeface="Gotham Bold" panose="02000604030000020004" pitchFamily="2" charset="0"/>
                          <a:ea typeface="+mn-ea"/>
                          <a:cs typeface="+mn-cs"/>
                        </a:rPr>
                        <a:t>(China)</a:t>
                      </a:r>
                      <a:endParaRPr lang="en-GB" sz="900" b="0" i="0" kern="1200" dirty="0">
                        <a:solidFill>
                          <a:schemeClr val="bg1"/>
                        </a:solidFill>
                        <a:effectLst/>
                        <a:latin typeface="Gotham Book" panose="02000604040000020004" pitchFamily="2" charset="0"/>
                        <a:ea typeface="+mn-ea"/>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tx1">
                        <a:lumMod val="65000"/>
                        <a:lumOff val="35000"/>
                      </a:schemeClr>
                    </a:solidFill>
                  </a:tcPr>
                </a:tc>
                <a:extLst>
                  <a:ext uri="{0D108BD9-81ED-4DB2-BD59-A6C34878D82A}">
                    <a16:rowId xmlns:a16="http://schemas.microsoft.com/office/drawing/2014/main" val="3615054579"/>
                  </a:ext>
                </a:extLst>
              </a:tr>
            </a:tbl>
          </a:graphicData>
        </a:graphic>
      </p:graphicFrame>
      <p:sp>
        <p:nvSpPr>
          <p:cNvPr id="29" name="TextBox 28">
            <a:extLst>
              <a:ext uri="{FF2B5EF4-FFF2-40B4-BE49-F238E27FC236}">
                <a16:creationId xmlns:a16="http://schemas.microsoft.com/office/drawing/2014/main" id="{7CD9C003-B610-4D5D-9ADE-0C52FF381CA8}"/>
              </a:ext>
            </a:extLst>
          </p:cNvPr>
          <p:cNvSpPr txBox="1"/>
          <p:nvPr/>
        </p:nvSpPr>
        <p:spPr>
          <a:xfrm>
            <a:off x="0" y="5533944"/>
            <a:ext cx="7466202" cy="369332"/>
          </a:xfrm>
          <a:prstGeom prst="rect">
            <a:avLst/>
          </a:prstGeom>
          <a:noFill/>
        </p:spPr>
        <p:txBody>
          <a:bodyPr wrap="square" rtlCol="0">
            <a:spAutoFit/>
          </a:bodyPr>
          <a:lstStyle/>
          <a:p>
            <a:r>
              <a:rPr lang="en-GB" sz="900" b="1" dirty="0">
                <a:solidFill>
                  <a:schemeClr val="bg1"/>
                </a:solidFill>
                <a:latin typeface="Gotham Book" panose="02000604040000020004" pitchFamily="2" charset="0"/>
              </a:rPr>
              <a:t>Promotional event organised and funded by Allergan, an AbbVie company. </a:t>
            </a:r>
          </a:p>
          <a:p>
            <a:endParaRPr lang="en-US" sz="900" b="1" dirty="0">
              <a:solidFill>
                <a:schemeClr val="bg1"/>
              </a:solidFill>
              <a:latin typeface="Gotham Book" panose="02000604040000020004" pitchFamily="2" charset="0"/>
            </a:endParaRPr>
          </a:p>
        </p:txBody>
      </p:sp>
      <p:sp>
        <p:nvSpPr>
          <p:cNvPr id="20" name="TextBox 19">
            <a:extLst>
              <a:ext uri="{FF2B5EF4-FFF2-40B4-BE49-F238E27FC236}">
                <a16:creationId xmlns:a16="http://schemas.microsoft.com/office/drawing/2014/main" id="{21D5281A-56E5-4BCA-89AF-CD44447EF1CB}"/>
              </a:ext>
            </a:extLst>
          </p:cNvPr>
          <p:cNvSpPr txBox="1"/>
          <p:nvPr/>
        </p:nvSpPr>
        <p:spPr>
          <a:xfrm>
            <a:off x="8110896" y="3533951"/>
            <a:ext cx="3998805" cy="507831"/>
          </a:xfrm>
          <a:prstGeom prst="rect">
            <a:avLst/>
          </a:prstGeom>
          <a:solidFill>
            <a:schemeClr val="bg1"/>
          </a:solidFill>
        </p:spPr>
        <p:txBody>
          <a:bodyPr wrap="square" rtlCol="0">
            <a:spAutoFit/>
          </a:bodyPr>
          <a:lstStyle/>
          <a:p>
            <a:pPr algn="ctr"/>
            <a:r>
              <a:rPr lang="en-GB" sz="900" b="1" dirty="0">
                <a:solidFill>
                  <a:srgbClr val="2F3335"/>
                </a:solidFill>
                <a:latin typeface="Gotham Book" panose="02000604040000020004" pitchFamily="2" charset="0"/>
              </a:rPr>
              <a:t>Adverse events should be reported. Reporting forms and information can be found at https://yellowcard.mhra.gov.uk/. Adverse events should also be reported to Allergan Ltd. UK_Medinfo@allergan.com or 01628 494026. </a:t>
            </a:r>
            <a:endParaRPr lang="en-US" sz="900" b="1" dirty="0">
              <a:solidFill>
                <a:srgbClr val="2F3335"/>
              </a:solidFill>
              <a:latin typeface="Gotham Book" panose="02000604040000020004" pitchFamily="2" charset="0"/>
            </a:endParaRPr>
          </a:p>
        </p:txBody>
      </p:sp>
      <p:sp>
        <p:nvSpPr>
          <p:cNvPr id="22" name="TextBox 21">
            <a:extLst>
              <a:ext uri="{FF2B5EF4-FFF2-40B4-BE49-F238E27FC236}">
                <a16:creationId xmlns:a16="http://schemas.microsoft.com/office/drawing/2014/main" id="{10BBF94F-AF55-43D4-B3AD-13A42F6FC925}"/>
              </a:ext>
            </a:extLst>
          </p:cNvPr>
          <p:cNvSpPr txBox="1"/>
          <p:nvPr/>
        </p:nvSpPr>
        <p:spPr>
          <a:xfrm>
            <a:off x="8239721" y="4120513"/>
            <a:ext cx="3791553" cy="1754326"/>
          </a:xfrm>
          <a:prstGeom prst="rect">
            <a:avLst/>
          </a:prstGeom>
          <a:noFill/>
        </p:spPr>
        <p:txBody>
          <a:bodyPr wrap="square" rtlCol="0">
            <a:spAutoFit/>
          </a:bodyPr>
          <a:lstStyle/>
          <a:p>
            <a:pPr algn="ctr"/>
            <a:r>
              <a:rPr lang="en-GB" sz="900" b="1" dirty="0">
                <a:solidFill>
                  <a:schemeClr val="bg1"/>
                </a:solidFill>
                <a:latin typeface="Gotham Book" panose="02000604040000020004" pitchFamily="2" charset="0"/>
              </a:rPr>
              <a:t>Adverse events should be reported to your Ministry of Health and local Allergan office. </a:t>
            </a:r>
          </a:p>
          <a:p>
            <a:pPr algn="ctr"/>
            <a:endParaRPr lang="en-GB" sz="900" b="1" dirty="0">
              <a:solidFill>
                <a:schemeClr val="bg1"/>
              </a:solidFill>
              <a:latin typeface="Gotham Book" panose="02000604040000020004" pitchFamily="2" charset="0"/>
            </a:endParaRPr>
          </a:p>
          <a:p>
            <a:pPr algn="ctr"/>
            <a:r>
              <a:rPr lang="en-GB" sz="900" b="1" dirty="0">
                <a:solidFill>
                  <a:schemeClr val="bg1"/>
                </a:solidFill>
                <a:latin typeface="Gotham Book" panose="02000604040000020004" pitchFamily="2" charset="0"/>
              </a:rPr>
              <a:t>This meeting is based on UK product licenses, registration conditions and licences differ internationally, please refer to your country Directions For Use and prescribing information.</a:t>
            </a:r>
          </a:p>
          <a:p>
            <a:pPr algn="ctr"/>
            <a:endParaRPr lang="en-GB" sz="900" b="1" dirty="0">
              <a:solidFill>
                <a:schemeClr val="bg1"/>
              </a:solidFill>
              <a:latin typeface="Gotham Book" panose="02000604040000020004" pitchFamily="2" charset="0"/>
            </a:endParaRPr>
          </a:p>
          <a:p>
            <a:pPr algn="ctr"/>
            <a:r>
              <a:rPr lang="en-GB" sz="900" b="1" dirty="0">
                <a:solidFill>
                  <a:schemeClr val="bg1"/>
                </a:solidFill>
                <a:latin typeface="Gotham Book" panose="02000604040000020004" pitchFamily="2" charset="0"/>
              </a:rPr>
              <a:t>XEN is a class III medical device CE 2797. Medical devices have associated risks, please refer to the contraindications, warnings and precautions sections in the </a:t>
            </a:r>
            <a:r>
              <a:rPr lang="en-GB" sz="900" b="1" dirty="0">
                <a:solidFill>
                  <a:schemeClr val="accent2">
                    <a:lumMod val="60000"/>
                    <a:lumOff val="40000"/>
                  </a:schemeClr>
                </a:solidFill>
                <a:latin typeface="Gotham Book" panose="02000604040000020004" pitchFamily="2" charset="0"/>
                <a:hlinkClick r:id="rId5">
                  <a:extLst>
                    <a:ext uri="{A12FA001-AC4F-418D-AE19-62706E023703}">
                      <ahyp:hlinkClr xmlns:ahyp="http://schemas.microsoft.com/office/drawing/2018/hyperlinkcolor" val="tx"/>
                    </a:ext>
                  </a:extLst>
                </a:hlinkClick>
              </a:rPr>
              <a:t>Directions For Use</a:t>
            </a:r>
            <a:r>
              <a:rPr lang="en-GB" sz="900" b="1" dirty="0">
                <a:solidFill>
                  <a:schemeClr val="bg1"/>
                </a:solidFill>
                <a:latin typeface="Gotham Book" panose="02000604040000020004" pitchFamily="2" charset="0"/>
              </a:rPr>
              <a:t>.</a:t>
            </a:r>
          </a:p>
          <a:p>
            <a:pPr algn="ctr"/>
            <a:endParaRPr lang="en-GB" sz="900" b="1" dirty="0">
              <a:solidFill>
                <a:schemeClr val="bg1"/>
              </a:solidFill>
              <a:latin typeface="Gotham Book" panose="02000604040000020004" pitchFamily="2" charset="0"/>
            </a:endParaRPr>
          </a:p>
          <a:p>
            <a:pPr algn="ctr"/>
            <a:endParaRPr lang="en-US" sz="900" b="1" dirty="0">
              <a:solidFill>
                <a:schemeClr val="bg1"/>
              </a:solidFill>
              <a:latin typeface="Gotham Book" panose="02000604040000020004" pitchFamily="2" charset="0"/>
            </a:endParaRPr>
          </a:p>
        </p:txBody>
      </p:sp>
      <p:sp>
        <p:nvSpPr>
          <p:cNvPr id="23" name="TextBox 22">
            <a:extLst>
              <a:ext uri="{FF2B5EF4-FFF2-40B4-BE49-F238E27FC236}">
                <a16:creationId xmlns:a16="http://schemas.microsoft.com/office/drawing/2014/main" id="{FA0B7F12-7BA3-47B1-A5EE-763036FC9DF6}"/>
              </a:ext>
            </a:extLst>
          </p:cNvPr>
          <p:cNvSpPr txBox="1"/>
          <p:nvPr/>
        </p:nvSpPr>
        <p:spPr>
          <a:xfrm>
            <a:off x="8102748" y="2968936"/>
            <a:ext cx="4006956" cy="369332"/>
          </a:xfrm>
          <a:prstGeom prst="rect">
            <a:avLst/>
          </a:prstGeom>
          <a:noFill/>
        </p:spPr>
        <p:txBody>
          <a:bodyPr wrap="square" lIns="91440" tIns="45720" rIns="91440" bIns="45720" rtlCol="0" anchor="t">
            <a:spAutoFit/>
          </a:bodyPr>
          <a:lstStyle/>
          <a:p>
            <a:pPr algn="ctr"/>
            <a:r>
              <a:rPr lang="en-GB" sz="900" b="1" dirty="0">
                <a:solidFill>
                  <a:schemeClr val="bg1"/>
                </a:solidFill>
                <a:latin typeface="Gotham Book"/>
              </a:rPr>
              <a:t>The beyond virtual platform will close at 13:00 BST</a:t>
            </a:r>
          </a:p>
          <a:p>
            <a:pPr algn="ctr"/>
            <a:endParaRPr lang="en-US" sz="900" b="1" dirty="0">
              <a:solidFill>
                <a:schemeClr val="bg1"/>
              </a:solidFill>
              <a:latin typeface="Gotham Book" panose="02000604040000020004" pitchFamily="2" charset="0"/>
            </a:endParaRPr>
          </a:p>
        </p:txBody>
      </p:sp>
      <p:sp>
        <p:nvSpPr>
          <p:cNvPr id="24" name="TextBox 23">
            <a:extLst>
              <a:ext uri="{FF2B5EF4-FFF2-40B4-BE49-F238E27FC236}">
                <a16:creationId xmlns:a16="http://schemas.microsoft.com/office/drawing/2014/main" id="{99D304CC-5DA4-4A74-BD47-AD95B61C9709}"/>
              </a:ext>
            </a:extLst>
          </p:cNvPr>
          <p:cNvSpPr txBox="1"/>
          <p:nvPr/>
        </p:nvSpPr>
        <p:spPr>
          <a:xfrm>
            <a:off x="-8392" y="5984154"/>
            <a:ext cx="11209751" cy="784830"/>
          </a:xfrm>
          <a:prstGeom prst="rect">
            <a:avLst/>
          </a:prstGeom>
          <a:noFill/>
        </p:spPr>
        <p:txBody>
          <a:bodyPr wrap="square" rtlCol="0">
            <a:spAutoFit/>
          </a:bodyPr>
          <a:lstStyle/>
          <a:p>
            <a:r>
              <a:rPr lang="en-GB" sz="900" b="1" dirty="0">
                <a:solidFill>
                  <a:schemeClr val="bg1"/>
                </a:solidFill>
                <a:latin typeface="Gotham Book" panose="02000604040000020004" pitchFamily="2" charset="0"/>
              </a:rPr>
              <a:t>Privacy Policy</a:t>
            </a:r>
          </a:p>
          <a:p>
            <a:r>
              <a:rPr lang="en-GB" sz="900" dirty="0">
                <a:solidFill>
                  <a:schemeClr val="bg1"/>
                </a:solidFill>
                <a:latin typeface="Gotham Book" panose="02000604040000020004" pitchFamily="2" charset="0"/>
              </a:rPr>
              <a:t>Your privacy is important to us. Allergan will treat personal information provided at registration for this meeting as confidential and will hold your personal information in compliance with the applicable data protection laws. Content produced in accordance with UK and European product licence. Registration conditions and licences differ internationally, please refer to your summary of product characteristics and prescribing information or Directions For Use for medical device. Prescribing information is available on the last slide. These presentations are the property of the speaker and must not be recorded. All faculty are paid are paid consultants to Allergan, an AbbVie company.</a:t>
            </a:r>
          </a:p>
          <a:p>
            <a:r>
              <a:rPr lang="en-GB" sz="900" dirty="0">
                <a:solidFill>
                  <a:schemeClr val="bg1"/>
                </a:solidFill>
                <a:latin typeface="Gotham Book" panose="02000604040000020004" pitchFamily="2" charset="0"/>
              </a:rPr>
              <a:t>INT-NON-2150316 July 2021</a:t>
            </a:r>
          </a:p>
        </p:txBody>
      </p:sp>
      <p:sp>
        <p:nvSpPr>
          <p:cNvPr id="25" name="TextBox 24">
            <a:extLst>
              <a:ext uri="{FF2B5EF4-FFF2-40B4-BE49-F238E27FC236}">
                <a16:creationId xmlns:a16="http://schemas.microsoft.com/office/drawing/2014/main" id="{DEAA7462-45FD-426C-B108-C1B56DA0FC62}"/>
              </a:ext>
            </a:extLst>
          </p:cNvPr>
          <p:cNvSpPr txBox="1"/>
          <p:nvPr/>
        </p:nvSpPr>
        <p:spPr>
          <a:xfrm>
            <a:off x="1867975" y="421001"/>
            <a:ext cx="5096932" cy="369332"/>
          </a:xfrm>
          <a:prstGeom prst="rect">
            <a:avLst/>
          </a:prstGeom>
          <a:noFill/>
        </p:spPr>
        <p:txBody>
          <a:bodyPr wrap="square" rtlCol="0">
            <a:spAutoFit/>
          </a:bodyPr>
          <a:lstStyle/>
          <a:p>
            <a:r>
              <a:rPr lang="en-GB" sz="900" b="1" i="0" kern="1200" dirty="0">
                <a:solidFill>
                  <a:schemeClr val="bg1"/>
                </a:solidFill>
                <a:effectLst/>
                <a:latin typeface="Gotham Bold" panose="02000604030000020004" pitchFamily="2" charset="0"/>
                <a:ea typeface="+mn-ea"/>
                <a:cs typeface="+mn-cs"/>
              </a:rPr>
              <a:t>This event is for Healthcare Professionals only</a:t>
            </a:r>
          </a:p>
          <a:p>
            <a:endParaRPr lang="en-US" sz="900" dirty="0"/>
          </a:p>
        </p:txBody>
      </p:sp>
    </p:spTree>
    <p:extLst>
      <p:ext uri="{BB962C8B-B14F-4D97-AF65-F5344CB8AC3E}">
        <p14:creationId xmlns:p14="http://schemas.microsoft.com/office/powerpoint/2010/main" val="1354810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232787A-E33E-FA49-9E85-D640298943DF}"/>
              </a:ext>
            </a:extLst>
          </p:cNvPr>
          <p:cNvSpPr/>
          <p:nvPr/>
        </p:nvSpPr>
        <p:spPr>
          <a:xfrm>
            <a:off x="0" y="0"/>
            <a:ext cx="12192000" cy="6858000"/>
          </a:xfrm>
          <a:prstGeom prst="rect">
            <a:avLst/>
          </a:prstGeom>
          <a:solidFill>
            <a:srgbClr val="2F333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15" descr="A black background with white text&#10;&#10;Description automatically generated with low confidence">
            <a:extLst>
              <a:ext uri="{FF2B5EF4-FFF2-40B4-BE49-F238E27FC236}">
                <a16:creationId xmlns:a16="http://schemas.microsoft.com/office/drawing/2014/main" id="{9B458D4E-D736-7B4A-9829-ED36030B7D70}"/>
              </a:ext>
            </a:extLst>
          </p:cNvPr>
          <p:cNvPicPr>
            <a:picLocks noChangeAspect="1"/>
          </p:cNvPicPr>
          <p:nvPr/>
        </p:nvPicPr>
        <p:blipFill>
          <a:blip r:embed="rId2"/>
          <a:stretch>
            <a:fillRect/>
          </a:stretch>
        </p:blipFill>
        <p:spPr>
          <a:xfrm>
            <a:off x="10984387" y="6245749"/>
            <a:ext cx="719735" cy="209119"/>
          </a:xfrm>
          <a:prstGeom prst="rect">
            <a:avLst/>
          </a:prstGeom>
        </p:spPr>
      </p:pic>
      <p:sp>
        <p:nvSpPr>
          <p:cNvPr id="15" name="TextBox 14">
            <a:extLst>
              <a:ext uri="{FF2B5EF4-FFF2-40B4-BE49-F238E27FC236}">
                <a16:creationId xmlns:a16="http://schemas.microsoft.com/office/drawing/2014/main" id="{800D8E18-653B-4DCA-BDF3-3821C9E88CC9}"/>
              </a:ext>
            </a:extLst>
          </p:cNvPr>
          <p:cNvSpPr txBox="1"/>
          <p:nvPr/>
        </p:nvSpPr>
        <p:spPr>
          <a:xfrm>
            <a:off x="420400" y="3093459"/>
            <a:ext cx="11405072" cy="671081"/>
          </a:xfrm>
          <a:prstGeom prst="rect">
            <a:avLst/>
          </a:prstGeom>
          <a:noFill/>
        </p:spPr>
        <p:txBody>
          <a:bodyPr wrap="square">
            <a:spAutoFit/>
          </a:bodyPr>
          <a:lstStyle/>
          <a:p>
            <a:pPr algn="ctr">
              <a:lnSpc>
                <a:spcPct val="107000"/>
              </a:lnSpc>
              <a:spcAft>
                <a:spcPts val="800"/>
              </a:spcAft>
            </a:pPr>
            <a:r>
              <a:rPr lang="en-GB" sz="1800" dirty="0">
                <a:solidFill>
                  <a:schemeClr val="bg1"/>
                </a:solidFill>
                <a:effectLst/>
                <a:latin typeface="Gotham Bold"/>
                <a:ea typeface="Avenir" pitchFamily="50" charset="0"/>
                <a:cs typeface="Avenir" pitchFamily="50" charset="0"/>
              </a:rPr>
              <a:t>Placeholder for local </a:t>
            </a:r>
            <a:r>
              <a:rPr lang="en-GB" sz="1800" dirty="0" err="1">
                <a:solidFill>
                  <a:schemeClr val="bg1"/>
                </a:solidFill>
                <a:effectLst/>
                <a:latin typeface="Gotham Bold"/>
                <a:ea typeface="Avenir" pitchFamily="50" charset="0"/>
                <a:cs typeface="Avenir" pitchFamily="50" charset="0"/>
              </a:rPr>
              <a:t>Ganfort</a:t>
            </a:r>
            <a:r>
              <a:rPr lang="en-GB" sz="1800" dirty="0">
                <a:solidFill>
                  <a:schemeClr val="bg1"/>
                </a:solidFill>
                <a:effectLst/>
                <a:latin typeface="Gotham Bold"/>
                <a:ea typeface="Avenir" pitchFamily="50" charset="0"/>
                <a:cs typeface="Avenir" pitchFamily="50" charset="0"/>
              </a:rPr>
              <a:t> Prescribing Information and Xen Directions for Use</a:t>
            </a:r>
            <a:br>
              <a:rPr lang="en-GB" sz="1800" dirty="0">
                <a:solidFill>
                  <a:schemeClr val="bg1"/>
                </a:solidFill>
                <a:effectLst/>
                <a:latin typeface="Gotham Bold"/>
                <a:ea typeface="Avenir" pitchFamily="50" charset="0"/>
                <a:cs typeface="Avenir" pitchFamily="50" charset="0"/>
              </a:rPr>
            </a:br>
            <a:r>
              <a:rPr lang="en-GB" sz="1800" dirty="0">
                <a:solidFill>
                  <a:schemeClr val="bg1"/>
                </a:solidFill>
                <a:effectLst/>
                <a:latin typeface="Gotham Bold"/>
                <a:ea typeface="Avenir" pitchFamily="50" charset="0"/>
                <a:cs typeface="Avenir" pitchFamily="50" charset="0"/>
              </a:rPr>
              <a:t>and local adverse event reporting information, if required</a:t>
            </a:r>
            <a:r>
              <a:rPr lang="en-GB" sz="1800" dirty="0">
                <a:solidFill>
                  <a:srgbClr val="000000"/>
                </a:solidFill>
                <a:effectLst/>
                <a:latin typeface="Gotham Bold"/>
                <a:ea typeface="Avenir" pitchFamily="50" charset="0"/>
                <a:cs typeface="Avenir" pitchFamily="50" charset="0"/>
              </a:rPr>
              <a:t> </a:t>
            </a:r>
            <a:endParaRPr lang="en-GB" sz="1100" dirty="0">
              <a:effectLst/>
              <a:latin typeface="Gotham Bold"/>
              <a:ea typeface="Calibri" panose="020F0502020204030204" pitchFamily="34" charset="0"/>
            </a:endParaRPr>
          </a:p>
        </p:txBody>
      </p:sp>
      <p:sp>
        <p:nvSpPr>
          <p:cNvPr id="11" name="TextBox 10">
            <a:extLst>
              <a:ext uri="{FF2B5EF4-FFF2-40B4-BE49-F238E27FC236}">
                <a16:creationId xmlns:a16="http://schemas.microsoft.com/office/drawing/2014/main" id="{BC23D2C5-C639-4122-8CAB-96727A8425B1}"/>
              </a:ext>
            </a:extLst>
          </p:cNvPr>
          <p:cNvSpPr txBox="1"/>
          <p:nvPr/>
        </p:nvSpPr>
        <p:spPr>
          <a:xfrm>
            <a:off x="333451" y="6100925"/>
            <a:ext cx="10439705" cy="707886"/>
          </a:xfrm>
          <a:prstGeom prst="rect">
            <a:avLst/>
          </a:prstGeom>
          <a:noFill/>
        </p:spPr>
        <p:txBody>
          <a:bodyPr wrap="square" rtlCol="0">
            <a:spAutoFit/>
          </a:bodyPr>
          <a:lstStyle/>
          <a:p>
            <a:r>
              <a:rPr lang="en-GB" sz="800" b="1" dirty="0">
                <a:solidFill>
                  <a:schemeClr val="bg1"/>
                </a:solidFill>
                <a:latin typeface="Gotham Book" panose="02000604040000020004" pitchFamily="2" charset="0"/>
              </a:rPr>
              <a:t>Privacy Policy</a:t>
            </a:r>
          </a:p>
          <a:p>
            <a:r>
              <a:rPr lang="en-GB" sz="800" dirty="0">
                <a:solidFill>
                  <a:schemeClr val="bg1"/>
                </a:solidFill>
                <a:latin typeface="Gotham Book" panose="02000604040000020004" pitchFamily="2" charset="0"/>
              </a:rPr>
              <a:t>Your privacy is important to us. Allergan will treat personal information provided at registration for this meeting as confidential and will hold your personal information in compliance with the applicable data protection laws. Content produced in accordance with UK licence. Registration conditions and licences differ internationally, please refer to your summary of product characteristics and prescribing information. UK prescribing information is available on the last page. These presentations are the property of the speaker and must not be recorded. All faculty are paid are paid consultants to Allergan, an AbbVie company.</a:t>
            </a:r>
          </a:p>
          <a:p>
            <a:r>
              <a:rPr lang="en-GB" sz="800" dirty="0">
                <a:solidFill>
                  <a:schemeClr val="bg1"/>
                </a:solidFill>
                <a:latin typeface="Gotham Book" panose="02000604040000020004" pitchFamily="2" charset="0"/>
              </a:rPr>
              <a:t>INT-NON-2150316 July 2021</a:t>
            </a:r>
          </a:p>
        </p:txBody>
      </p:sp>
      <p:pic>
        <p:nvPicPr>
          <p:cNvPr id="13" name="Picture 12" descr="A picture containing text, clipart&#10;&#10;Description automatically generated">
            <a:extLst>
              <a:ext uri="{FF2B5EF4-FFF2-40B4-BE49-F238E27FC236}">
                <a16:creationId xmlns:a16="http://schemas.microsoft.com/office/drawing/2014/main" id="{399DBF72-8CBF-4B0B-BA0D-33101D8BE085}"/>
              </a:ext>
            </a:extLst>
          </p:cNvPr>
          <p:cNvPicPr>
            <a:picLocks noChangeAspect="1"/>
          </p:cNvPicPr>
          <p:nvPr/>
        </p:nvPicPr>
        <p:blipFill>
          <a:blip r:embed="rId3"/>
          <a:stretch>
            <a:fillRect/>
          </a:stretch>
        </p:blipFill>
        <p:spPr>
          <a:xfrm>
            <a:off x="420398" y="59601"/>
            <a:ext cx="1748201" cy="488401"/>
          </a:xfrm>
          <a:prstGeom prst="rect">
            <a:avLst/>
          </a:prstGeom>
        </p:spPr>
      </p:pic>
      <p:pic>
        <p:nvPicPr>
          <p:cNvPr id="14" name="Picture 13">
            <a:extLst>
              <a:ext uri="{FF2B5EF4-FFF2-40B4-BE49-F238E27FC236}">
                <a16:creationId xmlns:a16="http://schemas.microsoft.com/office/drawing/2014/main" id="{DC64EA88-3227-4647-BD96-91EACC46DA9C}"/>
              </a:ext>
            </a:extLst>
          </p:cNvPr>
          <p:cNvPicPr>
            <a:picLocks noChangeAspect="1"/>
          </p:cNvPicPr>
          <p:nvPr/>
        </p:nvPicPr>
        <p:blipFill>
          <a:blip r:embed="rId4"/>
          <a:stretch>
            <a:fillRect/>
          </a:stretch>
        </p:blipFill>
        <p:spPr>
          <a:xfrm>
            <a:off x="4769652" y="59601"/>
            <a:ext cx="2986501" cy="826643"/>
          </a:xfrm>
          <a:prstGeom prst="rect">
            <a:avLst/>
          </a:prstGeom>
        </p:spPr>
      </p:pic>
    </p:spTree>
    <p:extLst>
      <p:ext uri="{BB962C8B-B14F-4D97-AF65-F5344CB8AC3E}">
        <p14:creationId xmlns:p14="http://schemas.microsoft.com/office/powerpoint/2010/main" val="20109289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E30FC665442A04F9BC7FC460358CB06" ma:contentTypeVersion="13" ma:contentTypeDescription="Create a new document." ma:contentTypeScope="" ma:versionID="37337d746497b0b9b66987888f7fd949">
  <xsd:schema xmlns:xsd="http://www.w3.org/2001/XMLSchema" xmlns:xs="http://www.w3.org/2001/XMLSchema" xmlns:p="http://schemas.microsoft.com/office/2006/metadata/properties" xmlns:ns2="6e015d24-3a22-4125-babb-f52f287f8356" xmlns:ns3="7de73d80-208a-46ba-8b29-4f7b3130995a" targetNamespace="http://schemas.microsoft.com/office/2006/metadata/properties" ma:root="true" ma:fieldsID="592a845d14864f3962b549a582aed043" ns2:_="" ns3:_="">
    <xsd:import namespace="6e015d24-3a22-4125-babb-f52f287f8356"/>
    <xsd:import namespace="7de73d80-208a-46ba-8b29-4f7b3130995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015d24-3a22-4125-babb-f52f287f835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de73d80-208a-46ba-8b29-4f7b3130995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72D949E-75F6-465D-A517-9159C0C04753}">
  <ds:schemaRefs>
    <ds:schemaRef ds:uri="http://schemas.microsoft.com/sharepoint/v3/contenttype/forms"/>
  </ds:schemaRefs>
</ds:datastoreItem>
</file>

<file path=customXml/itemProps2.xml><?xml version="1.0" encoding="utf-8"?>
<ds:datastoreItem xmlns:ds="http://schemas.openxmlformats.org/officeDocument/2006/customXml" ds:itemID="{2D6591DE-9A48-4FBB-ACA2-5986DD03E413}">
  <ds:schemaRefs>
    <ds:schemaRef ds:uri="6e015d24-3a22-4125-babb-f52f287f8356"/>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7de73d80-208a-46ba-8b29-4f7b3130995a"/>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FD176D1B-5C5C-4ECB-B0D8-D5DB5F5BDE9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e015d24-3a22-4125-babb-f52f287f8356"/>
    <ds:schemaRef ds:uri="7de73d80-208a-46ba-8b29-4f7b313099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3252</TotalTime>
  <Words>1546</Words>
  <Application>Microsoft Office PowerPoint</Application>
  <PresentationFormat>Widescreen</PresentationFormat>
  <Paragraphs>154</Paragraphs>
  <Slides>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Calibri Light</vt:lpstr>
      <vt:lpstr>Gotham Bold</vt:lpstr>
      <vt:lpstr>Gotham Book</vt:lpstr>
      <vt:lpstr>Gotham Medium</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Satchell</dc:creator>
  <cp:lastModifiedBy>Cvetkovic Radeta, Kaja</cp:lastModifiedBy>
  <cp:revision>70</cp:revision>
  <dcterms:created xsi:type="dcterms:W3CDTF">2021-03-15T15:45:04Z</dcterms:created>
  <dcterms:modified xsi:type="dcterms:W3CDTF">2021-09-15T09:03:23Z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0x0101006E30FC665442A04F9BC7FC460358CB06</vt:lpwstr>
  </property>
</Properties>
</file>